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Century Gothic" panose="020B0502020202020204" pitchFamily="34" charset="0"/>
      <p:regular r:id="rId32"/>
      <p:bold r:id="rId33"/>
      <p:italic r:id="rId34"/>
      <p:boldItalic r:id="rId35"/>
    </p:embeddedFont>
    <p:embeddedFont>
      <p:font typeface="Lato" panose="020F0502020204030203"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142F04-DDAA-4E6B-A845-3C628B6946F9}">
  <a:tblStyle styleId="{1D142F04-DDAA-4E6B-A845-3C628B6946F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820" y="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ce480cf4e8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g2ce480cf4e8_0_1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d1a850ebc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d1a850ebc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d19745f236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d19745f236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d19745f236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d19745f236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d1a850ebc6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d1a850ebc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d19745f236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d19745f236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ce480cf4e8_0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ce480cf4e8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ce6fdcb32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ce6fdcb32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ce6fdcb32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ce6fdcb32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d19745f236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d19745f236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d04d4e2c1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d04d4e2c1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d19745f2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d19745f2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d19745f236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d19745f236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d19745f236_1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d19745f236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d08a21bbe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d08a21bbe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d0df46786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d0df46786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ce6fdcb32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ce6fdcb32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ce6fdcb328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ce6fdcb32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d04d4e2c1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d04d4e2c1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d19745f236_1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d19745f236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ce480cf4e8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p:txBody>
      </p:sp>
      <p:sp>
        <p:nvSpPr>
          <p:cNvPr id="393" name="Google Shape;393;g2ce480cf4e8_0_3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d1f47d27d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d1f47d27d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d1f47d27d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d1f47d27d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d19745f236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d19745f23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ce480cf4e8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ce480cf4e8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ce480cf4e8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ce480cf4e8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d19745f236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d19745f236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d19745f236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d19745f236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19745f236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19745f236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ithub.com/MaromB/Capstone-Projec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35.jpg"/><Relationship Id="rId4" Type="http://schemas.openxmlformats.org/officeDocument/2006/relationships/image" Target="../media/image34.jp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hyperlink" Target="http://drive.google.com/file/d/1SZQIRmpdtT3Q0MwZtuFs8VIyUmS-EpgV/view"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39.jp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20.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14.png"/><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64425" y="981700"/>
            <a:ext cx="9000900" cy="2006400"/>
          </a:xfrm>
          <a:prstGeom prst="rect">
            <a:avLst/>
          </a:prstGeom>
          <a:noFill/>
          <a:ln>
            <a:noFill/>
          </a:ln>
        </p:spPr>
        <p:txBody>
          <a:bodyPr spcFirstLastPara="1" wrap="square" lIns="68575" tIns="34275" rIns="68575" bIns="34275" anchor="b" anchorCtr="0">
            <a:noAutofit/>
          </a:bodyPr>
          <a:lstStyle/>
          <a:p>
            <a:pPr marL="0" lvl="0" indent="0" algn="ctr" rtl="0">
              <a:spcBef>
                <a:spcPts val="0"/>
              </a:spcBef>
              <a:spcAft>
                <a:spcPts val="0"/>
              </a:spcAft>
              <a:buClr>
                <a:schemeClr val="lt2"/>
              </a:buClr>
              <a:buSzPts val="5400"/>
              <a:buFont typeface="Century Gothic"/>
              <a:buNone/>
            </a:pPr>
            <a:r>
              <a:rPr lang="iw" sz="3200" b="1">
                <a:solidFill>
                  <a:schemeClr val="dk1"/>
                </a:solidFill>
              </a:rPr>
              <a:t>Optimization of routers placements in wireless mesh networks</a:t>
            </a:r>
            <a:endParaRPr sz="3200" b="1">
              <a:solidFill>
                <a:schemeClr val="dk1"/>
              </a:solidFill>
            </a:endParaRPr>
          </a:p>
          <a:p>
            <a:pPr marL="0" lvl="0" indent="0" algn="ctr" rtl="0">
              <a:spcBef>
                <a:spcPts val="0"/>
              </a:spcBef>
              <a:spcAft>
                <a:spcPts val="0"/>
              </a:spcAft>
              <a:buClr>
                <a:schemeClr val="lt2"/>
              </a:buClr>
              <a:buSzPts val="5400"/>
              <a:buFont typeface="Century Gothic"/>
              <a:buNone/>
            </a:pPr>
            <a:r>
              <a:rPr lang="iw" sz="3200" b="1">
                <a:solidFill>
                  <a:schemeClr val="dk1"/>
                </a:solidFill>
              </a:rPr>
              <a:t> phase </a:t>
            </a:r>
            <a:r>
              <a:rPr lang="iw" sz="3200" b="1"/>
              <a:t>B</a:t>
            </a:r>
            <a:endParaRPr sz="3200" b="1">
              <a:solidFill>
                <a:schemeClr val="dk1"/>
              </a:solidFill>
            </a:endParaRPr>
          </a:p>
        </p:txBody>
      </p:sp>
      <p:cxnSp>
        <p:nvCxnSpPr>
          <p:cNvPr id="55" name="Google Shape;55;p13"/>
          <p:cNvCxnSpPr/>
          <p:nvPr/>
        </p:nvCxnSpPr>
        <p:spPr>
          <a:xfrm rot="10800000" flipH="1">
            <a:off x="204020" y="4273810"/>
            <a:ext cx="8769300" cy="7800"/>
          </a:xfrm>
          <a:prstGeom prst="straightConnector1">
            <a:avLst/>
          </a:prstGeom>
          <a:noFill/>
          <a:ln w="9525" cap="rnd" cmpd="sng">
            <a:solidFill>
              <a:srgbClr val="1C4587"/>
            </a:solidFill>
            <a:prstDash val="solid"/>
            <a:round/>
            <a:headEnd type="none" w="sm" len="sm"/>
            <a:tailEnd type="none" w="sm" len="sm"/>
          </a:ln>
        </p:spPr>
      </p:cxnSp>
      <p:sp>
        <p:nvSpPr>
          <p:cNvPr id="56" name="Google Shape;56;p13"/>
          <p:cNvSpPr txBox="1">
            <a:spLocks noGrp="1"/>
          </p:cNvSpPr>
          <p:nvPr>
            <p:ph type="title" idx="4294967295"/>
          </p:nvPr>
        </p:nvSpPr>
        <p:spPr>
          <a:xfrm>
            <a:off x="164425" y="4390275"/>
            <a:ext cx="8769300" cy="584400"/>
          </a:xfrm>
          <a:prstGeom prst="rect">
            <a:avLst/>
          </a:prstGeom>
          <a:noFill/>
          <a:ln>
            <a:noFill/>
          </a:ln>
        </p:spPr>
        <p:txBody>
          <a:bodyPr spcFirstLastPara="1" wrap="square" lIns="68575" tIns="34275" rIns="68575" bIns="34275" anchor="t" anchorCtr="0">
            <a:noAutofit/>
          </a:bodyPr>
          <a:lstStyle/>
          <a:p>
            <a:pPr marL="0" lvl="0" indent="0" algn="ctr" rtl="0">
              <a:lnSpc>
                <a:spcPct val="150000"/>
              </a:lnSpc>
              <a:spcBef>
                <a:spcPts val="0"/>
              </a:spcBef>
              <a:spcAft>
                <a:spcPts val="0"/>
              </a:spcAft>
              <a:buClr>
                <a:schemeClr val="dk1"/>
              </a:buClr>
              <a:buSzPts val="1100"/>
              <a:buFont typeface="Arial"/>
              <a:buNone/>
            </a:pPr>
            <a:r>
              <a:rPr lang="iw" sz="1500" b="1">
                <a:solidFill>
                  <a:srgbClr val="1C4587"/>
                </a:solidFill>
              </a:rPr>
              <a:t>Supervisor: Prof. Miri Weiss-Cohen</a:t>
            </a:r>
            <a:br>
              <a:rPr lang="iw" sz="1500" b="1">
                <a:solidFill>
                  <a:srgbClr val="1C4587"/>
                </a:solidFill>
              </a:rPr>
            </a:br>
            <a:r>
              <a:rPr lang="iw" sz="1500" b="1">
                <a:solidFill>
                  <a:srgbClr val="1C4587"/>
                </a:solidFill>
              </a:rPr>
              <a:t>23-2-R-11</a:t>
            </a:r>
            <a:endParaRPr sz="2300" b="1">
              <a:solidFill>
                <a:srgbClr val="1C4587"/>
              </a:solidFill>
            </a:endParaRPr>
          </a:p>
        </p:txBody>
      </p:sp>
      <p:sp>
        <p:nvSpPr>
          <p:cNvPr id="57" name="Google Shape;57;p13"/>
          <p:cNvSpPr txBox="1"/>
          <p:nvPr/>
        </p:nvSpPr>
        <p:spPr>
          <a:xfrm>
            <a:off x="164425" y="3335525"/>
            <a:ext cx="8885100" cy="8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iw" sz="1600">
                <a:solidFill>
                  <a:schemeClr val="dk1"/>
                </a:solidFill>
              </a:rPr>
              <a:t>Presented By:</a:t>
            </a:r>
            <a:r>
              <a:rPr lang="iw" sz="1600" b="1">
                <a:solidFill>
                  <a:schemeClr val="dk1"/>
                </a:solidFill>
              </a:rPr>
              <a:t> </a:t>
            </a:r>
            <a:endParaRPr sz="1600" b="1">
              <a:solidFill>
                <a:schemeClr val="dk1"/>
              </a:solidFill>
            </a:endParaRPr>
          </a:p>
          <a:p>
            <a:pPr marL="0" lvl="0" indent="0" algn="ctr" rtl="0">
              <a:lnSpc>
                <a:spcPct val="115000"/>
              </a:lnSpc>
              <a:spcBef>
                <a:spcPts val="0"/>
              </a:spcBef>
              <a:spcAft>
                <a:spcPts val="0"/>
              </a:spcAft>
              <a:buNone/>
            </a:pPr>
            <a:r>
              <a:rPr lang="iw" sz="1700" b="1">
                <a:solidFill>
                  <a:schemeClr val="dk1"/>
                </a:solidFill>
              </a:rPr>
              <a:t>Omer Rogel  Marom Blumenfeld</a:t>
            </a:r>
            <a:endParaRPr sz="1700" b="1">
              <a:solidFill>
                <a:schemeClr val="dk1"/>
              </a:solidFill>
            </a:endParaRPr>
          </a:p>
          <a:p>
            <a:pPr marL="0" lvl="0" indent="0" algn="l" rtl="0">
              <a:spcBef>
                <a:spcPts val="0"/>
              </a:spcBef>
              <a:spcAft>
                <a:spcPts val="0"/>
              </a:spcAft>
              <a:buNone/>
            </a:pPr>
            <a:endParaRPr sz="1600">
              <a:solidFill>
                <a:schemeClr val="dk1"/>
              </a:solidFill>
              <a:latin typeface="Lato"/>
              <a:ea typeface="Lato"/>
              <a:cs typeface="Lato"/>
              <a:sym typeface="Lato"/>
            </a:endParaRPr>
          </a:p>
        </p:txBody>
      </p:sp>
      <p:pic>
        <p:nvPicPr>
          <p:cNvPr id="58" name="Google Shape;58;p13"/>
          <p:cNvPicPr preferRelativeResize="0"/>
          <p:nvPr/>
        </p:nvPicPr>
        <p:blipFill>
          <a:blip r:embed="rId3">
            <a:alphaModFix/>
          </a:blip>
          <a:stretch>
            <a:fillRect/>
          </a:stretch>
        </p:blipFill>
        <p:spPr>
          <a:xfrm>
            <a:off x="6337675" y="312075"/>
            <a:ext cx="2656142" cy="627000"/>
          </a:xfrm>
          <a:prstGeom prst="rect">
            <a:avLst/>
          </a:prstGeom>
          <a:noFill/>
          <a:ln>
            <a:noFill/>
          </a:ln>
        </p:spPr>
      </p:pic>
      <p:sp>
        <p:nvSpPr>
          <p:cNvPr id="59" name="Google Shape;59;p13"/>
          <p:cNvSpPr txBox="1">
            <a:spLocks noGrp="1"/>
          </p:cNvSpPr>
          <p:nvPr>
            <p:ph type="ctrTitle"/>
          </p:nvPr>
        </p:nvSpPr>
        <p:spPr>
          <a:xfrm>
            <a:off x="585025" y="289825"/>
            <a:ext cx="2156700" cy="627000"/>
          </a:xfrm>
          <a:prstGeom prst="rect">
            <a:avLst/>
          </a:prstGeom>
          <a:noFill/>
          <a:ln>
            <a:noFill/>
          </a:ln>
        </p:spPr>
        <p:txBody>
          <a:bodyPr spcFirstLastPara="1" wrap="square" lIns="68575" tIns="34275" rIns="68575" bIns="34275" anchor="b" anchorCtr="0">
            <a:noAutofit/>
          </a:bodyPr>
          <a:lstStyle/>
          <a:p>
            <a:pPr marL="0" lvl="0" indent="0" algn="ctr" rtl="0">
              <a:spcBef>
                <a:spcPts val="0"/>
              </a:spcBef>
              <a:spcAft>
                <a:spcPts val="0"/>
              </a:spcAft>
              <a:buClr>
                <a:schemeClr val="lt2"/>
              </a:buClr>
              <a:buSzPts val="5400"/>
              <a:buFont typeface="Century Gothic"/>
              <a:buNone/>
            </a:pPr>
            <a:r>
              <a:rPr lang="iw" sz="2000" u="sng">
                <a:solidFill>
                  <a:srgbClr val="1155CC"/>
                </a:solidFill>
                <a:hlinkClick r:id="rId4">
                  <a:extLst>
                    <a:ext uri="{A12FA001-AC4F-418D-AE19-62706E023703}">
                      <ahyp:hlinkClr xmlns:ahyp="http://schemas.microsoft.com/office/drawing/2018/hyperlinkcolor" val="tx"/>
                    </a:ext>
                  </a:extLst>
                </a:hlinkClick>
              </a:rPr>
              <a:t>Github</a:t>
            </a:r>
            <a:endParaRPr sz="2000">
              <a:solidFill>
                <a:srgbClr val="1155CC"/>
              </a:solidFill>
            </a:endParaRPr>
          </a:p>
        </p:txBody>
      </p:sp>
      <p:pic>
        <p:nvPicPr>
          <p:cNvPr id="60" name="Google Shape;60;p13"/>
          <p:cNvPicPr preferRelativeResize="0"/>
          <p:nvPr/>
        </p:nvPicPr>
        <p:blipFill>
          <a:blip r:embed="rId5">
            <a:alphaModFix/>
          </a:blip>
          <a:stretch>
            <a:fillRect/>
          </a:stretch>
        </p:blipFill>
        <p:spPr>
          <a:xfrm>
            <a:off x="573250" y="302300"/>
            <a:ext cx="584376" cy="5843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GA in our program </a:t>
            </a:r>
            <a:endParaRPr b="1">
              <a:solidFill>
                <a:srgbClr val="1C4587"/>
              </a:solidFill>
            </a:endParaRPr>
          </a:p>
        </p:txBody>
      </p:sp>
      <p:sp>
        <p:nvSpPr>
          <p:cNvPr id="193" name="Google Shape;193;p22"/>
          <p:cNvSpPr txBox="1"/>
          <p:nvPr/>
        </p:nvSpPr>
        <p:spPr>
          <a:xfrm>
            <a:off x="482350" y="1057000"/>
            <a:ext cx="8226000" cy="9663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0"/>
              </a:spcAft>
              <a:buNone/>
            </a:pPr>
            <a:r>
              <a:rPr lang="iw">
                <a:solidFill>
                  <a:schemeClr val="dk1"/>
                </a:solidFill>
                <a:latin typeface="Century Gothic"/>
                <a:ea typeface="Century Gothic"/>
                <a:cs typeface="Century Gothic"/>
                <a:sym typeface="Century Gothic"/>
              </a:rPr>
              <a:t>In the context of WMN,</a:t>
            </a:r>
            <a:r>
              <a:rPr lang="iw">
                <a:solidFill>
                  <a:srgbClr val="EBEBEB"/>
                </a:solidFill>
                <a:latin typeface="Century Gothic"/>
                <a:ea typeface="Century Gothic"/>
                <a:cs typeface="Century Gothic"/>
                <a:sym typeface="Century Gothic"/>
              </a:rPr>
              <a:t> </a:t>
            </a:r>
            <a:r>
              <a:rPr lang="iw">
                <a:solidFill>
                  <a:schemeClr val="dk1"/>
                </a:solidFill>
                <a:latin typeface="Century Gothic"/>
                <a:ea typeface="Century Gothic"/>
                <a:cs typeface="Century Gothic"/>
                <a:sym typeface="Century Gothic"/>
              </a:rPr>
              <a:t>GA works by evolving a population of potential solutions, representing router placements over generations. it is gradually improving the solutions' fitness until an optimal placement is found for the mesh network.</a:t>
            </a:r>
            <a:endParaRPr>
              <a:solidFill>
                <a:schemeClr val="dk1"/>
              </a:solidFill>
              <a:latin typeface="Century Gothic"/>
              <a:ea typeface="Century Gothic"/>
              <a:cs typeface="Century Gothic"/>
              <a:sym typeface="Century Gothic"/>
            </a:endParaRPr>
          </a:p>
        </p:txBody>
      </p:sp>
      <p:cxnSp>
        <p:nvCxnSpPr>
          <p:cNvPr id="194" name="Google Shape;194;p22"/>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195" name="Google Shape;195;p22"/>
          <p:cNvPicPr preferRelativeResize="0"/>
          <p:nvPr/>
        </p:nvPicPr>
        <p:blipFill>
          <a:blip r:embed="rId3">
            <a:alphaModFix/>
          </a:blip>
          <a:stretch>
            <a:fillRect/>
          </a:stretch>
        </p:blipFill>
        <p:spPr>
          <a:xfrm>
            <a:off x="7218599" y="79500"/>
            <a:ext cx="1852751" cy="437350"/>
          </a:xfrm>
          <a:prstGeom prst="rect">
            <a:avLst/>
          </a:prstGeom>
          <a:noFill/>
          <a:ln>
            <a:noFill/>
          </a:ln>
        </p:spPr>
      </p:pic>
      <p:sp>
        <p:nvSpPr>
          <p:cNvPr id="196" name="Google Shape;196;p22"/>
          <p:cNvSpPr/>
          <p:nvPr/>
        </p:nvSpPr>
        <p:spPr>
          <a:xfrm>
            <a:off x="2927000" y="3500113"/>
            <a:ext cx="385200" cy="311400"/>
          </a:xfrm>
          <a:prstGeom prst="mathMultiply">
            <a:avLst>
              <a:gd name="adj1" fmla="val 23520"/>
            </a:avLst>
          </a:pr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5977163" y="3555013"/>
            <a:ext cx="329100" cy="201600"/>
          </a:xfrm>
          <a:prstGeom prst="mathEqual">
            <a:avLst>
              <a:gd name="adj1" fmla="val 23520"/>
              <a:gd name="adj2" fmla="val 11760"/>
            </a:avLst>
          </a:pr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8" name="Google Shape;198;p22"/>
          <p:cNvPicPr preferRelativeResize="0"/>
          <p:nvPr/>
        </p:nvPicPr>
        <p:blipFill rotWithShape="1">
          <a:blip r:embed="rId4">
            <a:alphaModFix/>
          </a:blip>
          <a:srcRect r="11878" b="9305"/>
          <a:stretch/>
        </p:blipFill>
        <p:spPr>
          <a:xfrm>
            <a:off x="3321400" y="2842000"/>
            <a:ext cx="2574301" cy="1767722"/>
          </a:xfrm>
          <a:prstGeom prst="rect">
            <a:avLst/>
          </a:prstGeom>
          <a:noFill/>
          <a:ln>
            <a:noFill/>
          </a:ln>
        </p:spPr>
      </p:pic>
      <p:pic>
        <p:nvPicPr>
          <p:cNvPr id="199" name="Google Shape;199;p22"/>
          <p:cNvPicPr preferRelativeResize="0"/>
          <p:nvPr/>
        </p:nvPicPr>
        <p:blipFill>
          <a:blip r:embed="rId5">
            <a:alphaModFix/>
          </a:blip>
          <a:stretch>
            <a:fillRect/>
          </a:stretch>
        </p:blipFill>
        <p:spPr>
          <a:xfrm>
            <a:off x="6393425" y="2825350"/>
            <a:ext cx="2455599" cy="1693050"/>
          </a:xfrm>
          <a:prstGeom prst="rect">
            <a:avLst/>
          </a:prstGeom>
          <a:noFill/>
          <a:ln>
            <a:noFill/>
          </a:ln>
        </p:spPr>
      </p:pic>
      <p:pic>
        <p:nvPicPr>
          <p:cNvPr id="200" name="Google Shape;200;p22"/>
          <p:cNvPicPr preferRelativeResize="0"/>
          <p:nvPr/>
        </p:nvPicPr>
        <p:blipFill>
          <a:blip r:embed="rId6">
            <a:alphaModFix/>
          </a:blip>
          <a:stretch>
            <a:fillRect/>
          </a:stretch>
        </p:blipFill>
        <p:spPr>
          <a:xfrm>
            <a:off x="479250" y="2825350"/>
            <a:ext cx="2466575" cy="1690174"/>
          </a:xfrm>
          <a:prstGeom prst="rect">
            <a:avLst/>
          </a:prstGeom>
          <a:noFill/>
          <a:ln>
            <a:noFill/>
          </a:ln>
        </p:spPr>
      </p:pic>
      <p:sp>
        <p:nvSpPr>
          <p:cNvPr id="201" name="Google Shape;201;p22"/>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9</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311700" y="445025"/>
            <a:ext cx="8325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Particle Swarm Optimization (PSO) overview</a:t>
            </a:r>
            <a:endParaRPr b="1">
              <a:solidFill>
                <a:srgbClr val="1C4587"/>
              </a:solidFill>
            </a:endParaRPr>
          </a:p>
        </p:txBody>
      </p:sp>
      <p:sp>
        <p:nvSpPr>
          <p:cNvPr id="207" name="Google Shape;207;p23"/>
          <p:cNvSpPr txBox="1"/>
          <p:nvPr/>
        </p:nvSpPr>
        <p:spPr>
          <a:xfrm>
            <a:off x="685325" y="1166125"/>
            <a:ext cx="8032800" cy="37257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0"/>
              </a:spcAft>
              <a:buNone/>
            </a:pPr>
            <a:r>
              <a:rPr lang="iw">
                <a:solidFill>
                  <a:schemeClr val="dk1"/>
                </a:solidFill>
                <a:latin typeface="Century Gothic"/>
                <a:ea typeface="Century Gothic"/>
                <a:cs typeface="Century Gothic"/>
                <a:sym typeface="Century Gothic"/>
              </a:rPr>
              <a:t>Particle Swarm Optimization (PSO) is a population-based optimization technique where particles (representing potential solutions) adjust their positions based on local and global best-known positions. This cooperative behavior enables efficient exploration of solution spaces.</a:t>
            </a:r>
            <a:endParaRPr>
              <a:solidFill>
                <a:schemeClr val="dk1"/>
              </a:solidFill>
              <a:latin typeface="Century Gothic"/>
              <a:ea typeface="Century Gothic"/>
              <a:cs typeface="Century Gothic"/>
              <a:sym typeface="Century Gothic"/>
            </a:endParaRPr>
          </a:p>
        </p:txBody>
      </p:sp>
      <p:cxnSp>
        <p:nvCxnSpPr>
          <p:cNvPr id="208" name="Google Shape;208;p23"/>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209" name="Google Shape;209;p23"/>
          <p:cNvPicPr preferRelativeResize="0"/>
          <p:nvPr/>
        </p:nvPicPr>
        <p:blipFill>
          <a:blip r:embed="rId3">
            <a:alphaModFix/>
          </a:blip>
          <a:stretch>
            <a:fillRect/>
          </a:stretch>
        </p:blipFill>
        <p:spPr>
          <a:xfrm>
            <a:off x="7218599" y="79500"/>
            <a:ext cx="1852751" cy="437350"/>
          </a:xfrm>
          <a:prstGeom prst="rect">
            <a:avLst/>
          </a:prstGeom>
          <a:noFill/>
          <a:ln>
            <a:noFill/>
          </a:ln>
        </p:spPr>
      </p:pic>
      <p:pic>
        <p:nvPicPr>
          <p:cNvPr id="210" name="Google Shape;210;p23" descr="A picture containing diagram, line, origami&#10;&#10;Description automatically generated"/>
          <p:cNvPicPr preferRelativeResize="0"/>
          <p:nvPr/>
        </p:nvPicPr>
        <p:blipFill rotWithShape="1">
          <a:blip r:embed="rId4">
            <a:alphaModFix/>
          </a:blip>
          <a:srcRect/>
          <a:stretch/>
        </p:blipFill>
        <p:spPr>
          <a:xfrm>
            <a:off x="2367000" y="3490275"/>
            <a:ext cx="4573600" cy="1280450"/>
          </a:xfrm>
          <a:prstGeom prst="rect">
            <a:avLst/>
          </a:prstGeom>
          <a:noFill/>
          <a:ln>
            <a:noFill/>
          </a:ln>
        </p:spPr>
      </p:pic>
      <p:sp>
        <p:nvSpPr>
          <p:cNvPr id="211" name="Google Shape;211;p23"/>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10</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PSO flowchart</a:t>
            </a:r>
            <a:endParaRPr b="1">
              <a:solidFill>
                <a:srgbClr val="1C4587"/>
              </a:solidFill>
            </a:endParaRPr>
          </a:p>
        </p:txBody>
      </p:sp>
      <p:sp>
        <p:nvSpPr>
          <p:cNvPr id="217" name="Google Shape;217;p24"/>
          <p:cNvSpPr txBox="1"/>
          <p:nvPr/>
        </p:nvSpPr>
        <p:spPr>
          <a:xfrm>
            <a:off x="674375" y="1286350"/>
            <a:ext cx="4838700" cy="37908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0"/>
              </a:spcAft>
              <a:buNone/>
            </a:pPr>
            <a:r>
              <a:rPr lang="iw">
                <a:solidFill>
                  <a:schemeClr val="dk1"/>
                </a:solidFill>
                <a:latin typeface="Century Gothic"/>
                <a:ea typeface="Century Gothic"/>
                <a:cs typeface="Century Gothic"/>
                <a:sym typeface="Century Gothic"/>
              </a:rPr>
              <a:t>PSO iteratively updates particle positions, emphasizing the balance between individual particle exploration and exploitation of promising solution areas. The algorithm dynamically adjusts particle velocities to converge toward optimal solutions.</a:t>
            </a:r>
            <a:endParaRPr>
              <a:solidFill>
                <a:schemeClr val="dk1"/>
              </a:solidFill>
              <a:latin typeface="Century Gothic"/>
              <a:ea typeface="Century Gothic"/>
              <a:cs typeface="Century Gothic"/>
              <a:sym typeface="Century Gothic"/>
            </a:endParaRPr>
          </a:p>
        </p:txBody>
      </p:sp>
      <p:cxnSp>
        <p:nvCxnSpPr>
          <p:cNvPr id="218" name="Google Shape;218;p24"/>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219" name="Google Shape;219;p24"/>
          <p:cNvPicPr preferRelativeResize="0"/>
          <p:nvPr/>
        </p:nvPicPr>
        <p:blipFill>
          <a:blip r:embed="rId3">
            <a:alphaModFix/>
          </a:blip>
          <a:stretch>
            <a:fillRect/>
          </a:stretch>
        </p:blipFill>
        <p:spPr>
          <a:xfrm>
            <a:off x="5768075" y="1460999"/>
            <a:ext cx="2900800" cy="3333175"/>
          </a:xfrm>
          <a:prstGeom prst="rect">
            <a:avLst/>
          </a:prstGeom>
          <a:noFill/>
          <a:ln>
            <a:noFill/>
          </a:ln>
        </p:spPr>
      </p:pic>
      <p:pic>
        <p:nvPicPr>
          <p:cNvPr id="220" name="Google Shape;220;p24"/>
          <p:cNvPicPr preferRelativeResize="0"/>
          <p:nvPr/>
        </p:nvPicPr>
        <p:blipFill>
          <a:blip r:embed="rId4">
            <a:alphaModFix/>
          </a:blip>
          <a:stretch>
            <a:fillRect/>
          </a:stretch>
        </p:blipFill>
        <p:spPr>
          <a:xfrm>
            <a:off x="7218599" y="79500"/>
            <a:ext cx="1852751" cy="437350"/>
          </a:xfrm>
          <a:prstGeom prst="rect">
            <a:avLst/>
          </a:prstGeom>
          <a:noFill/>
          <a:ln>
            <a:noFill/>
          </a:ln>
        </p:spPr>
      </p:pic>
      <p:pic>
        <p:nvPicPr>
          <p:cNvPr id="221" name="Google Shape;221;p24"/>
          <p:cNvPicPr preferRelativeResize="0"/>
          <p:nvPr/>
        </p:nvPicPr>
        <p:blipFill>
          <a:blip r:embed="rId5">
            <a:alphaModFix/>
          </a:blip>
          <a:stretch>
            <a:fillRect/>
          </a:stretch>
        </p:blipFill>
        <p:spPr>
          <a:xfrm rot="10800000">
            <a:off x="8665300" y="2658450"/>
            <a:ext cx="9000" cy="351250"/>
          </a:xfrm>
          <a:prstGeom prst="rect">
            <a:avLst/>
          </a:prstGeom>
          <a:noFill/>
          <a:ln>
            <a:noFill/>
          </a:ln>
        </p:spPr>
      </p:pic>
      <p:sp>
        <p:nvSpPr>
          <p:cNvPr id="222" name="Google Shape;222;p24"/>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11</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PSO process</a:t>
            </a:r>
            <a:endParaRPr b="1">
              <a:solidFill>
                <a:srgbClr val="1C4587"/>
              </a:solidFill>
            </a:endParaRPr>
          </a:p>
        </p:txBody>
      </p:sp>
      <p:cxnSp>
        <p:nvCxnSpPr>
          <p:cNvPr id="228" name="Google Shape;228;p25"/>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229" name="Google Shape;229;p25"/>
          <p:cNvPicPr preferRelativeResize="0"/>
          <p:nvPr/>
        </p:nvPicPr>
        <p:blipFill>
          <a:blip r:embed="rId3">
            <a:alphaModFix/>
          </a:blip>
          <a:stretch>
            <a:fillRect/>
          </a:stretch>
        </p:blipFill>
        <p:spPr>
          <a:xfrm>
            <a:off x="7218599" y="79500"/>
            <a:ext cx="1852751" cy="437350"/>
          </a:xfrm>
          <a:prstGeom prst="rect">
            <a:avLst/>
          </a:prstGeom>
          <a:noFill/>
          <a:ln>
            <a:noFill/>
          </a:ln>
        </p:spPr>
      </p:pic>
      <p:pic>
        <p:nvPicPr>
          <p:cNvPr id="230" name="Google Shape;230;p25"/>
          <p:cNvPicPr preferRelativeResize="0"/>
          <p:nvPr/>
        </p:nvPicPr>
        <p:blipFill>
          <a:blip r:embed="rId4">
            <a:alphaModFix/>
          </a:blip>
          <a:stretch>
            <a:fillRect/>
          </a:stretch>
        </p:blipFill>
        <p:spPr>
          <a:xfrm>
            <a:off x="6830775" y="3618097"/>
            <a:ext cx="1925325" cy="1449200"/>
          </a:xfrm>
          <a:prstGeom prst="rect">
            <a:avLst/>
          </a:prstGeom>
          <a:noFill/>
          <a:ln>
            <a:noFill/>
          </a:ln>
        </p:spPr>
      </p:pic>
      <p:pic>
        <p:nvPicPr>
          <p:cNvPr id="231" name="Google Shape;231;p25"/>
          <p:cNvPicPr preferRelativeResize="0"/>
          <p:nvPr/>
        </p:nvPicPr>
        <p:blipFill>
          <a:blip r:embed="rId5">
            <a:alphaModFix/>
          </a:blip>
          <a:stretch>
            <a:fillRect/>
          </a:stretch>
        </p:blipFill>
        <p:spPr>
          <a:xfrm>
            <a:off x="2407750" y="2199373"/>
            <a:ext cx="1925325" cy="1480317"/>
          </a:xfrm>
          <a:prstGeom prst="rect">
            <a:avLst/>
          </a:prstGeom>
          <a:noFill/>
          <a:ln>
            <a:noFill/>
          </a:ln>
        </p:spPr>
      </p:pic>
      <p:pic>
        <p:nvPicPr>
          <p:cNvPr id="232" name="Google Shape;232;p25"/>
          <p:cNvPicPr preferRelativeResize="0"/>
          <p:nvPr/>
        </p:nvPicPr>
        <p:blipFill rotWithShape="1">
          <a:blip r:embed="rId6">
            <a:alphaModFix/>
          </a:blip>
          <a:srcRect t="1816"/>
          <a:stretch/>
        </p:blipFill>
        <p:spPr>
          <a:xfrm>
            <a:off x="4665661" y="2903900"/>
            <a:ext cx="1945350" cy="1480324"/>
          </a:xfrm>
          <a:prstGeom prst="rect">
            <a:avLst/>
          </a:prstGeom>
          <a:noFill/>
          <a:ln>
            <a:noFill/>
          </a:ln>
        </p:spPr>
      </p:pic>
      <p:pic>
        <p:nvPicPr>
          <p:cNvPr id="233" name="Google Shape;233;p25"/>
          <p:cNvPicPr preferRelativeResize="0"/>
          <p:nvPr/>
        </p:nvPicPr>
        <p:blipFill>
          <a:blip r:embed="rId7">
            <a:alphaModFix/>
          </a:blip>
          <a:stretch>
            <a:fillRect/>
          </a:stretch>
        </p:blipFill>
        <p:spPr>
          <a:xfrm>
            <a:off x="464100" y="1389878"/>
            <a:ext cx="1852750" cy="1437821"/>
          </a:xfrm>
          <a:prstGeom prst="rect">
            <a:avLst/>
          </a:prstGeom>
          <a:noFill/>
          <a:ln>
            <a:noFill/>
          </a:ln>
        </p:spPr>
      </p:pic>
      <p:sp>
        <p:nvSpPr>
          <p:cNvPr id="234" name="Google Shape;234;p25"/>
          <p:cNvSpPr txBox="1"/>
          <p:nvPr/>
        </p:nvSpPr>
        <p:spPr>
          <a:xfrm>
            <a:off x="492150" y="1170125"/>
            <a:ext cx="300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900">
                <a:solidFill>
                  <a:schemeClr val="dk1"/>
                </a:solidFill>
                <a:latin typeface="Century Gothic"/>
                <a:ea typeface="Century Gothic"/>
                <a:cs typeface="Century Gothic"/>
                <a:sym typeface="Century Gothic"/>
              </a:rPr>
              <a:t>Iteration 5</a:t>
            </a:r>
            <a:endParaRPr sz="900"/>
          </a:p>
        </p:txBody>
      </p:sp>
      <p:sp>
        <p:nvSpPr>
          <p:cNvPr id="235" name="Google Shape;235;p25"/>
          <p:cNvSpPr txBox="1"/>
          <p:nvPr/>
        </p:nvSpPr>
        <p:spPr>
          <a:xfrm>
            <a:off x="2466275" y="1964825"/>
            <a:ext cx="300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900">
                <a:solidFill>
                  <a:schemeClr val="dk1"/>
                </a:solidFill>
                <a:latin typeface="Century Gothic"/>
                <a:ea typeface="Century Gothic"/>
                <a:cs typeface="Century Gothic"/>
                <a:sym typeface="Century Gothic"/>
              </a:rPr>
              <a:t>Iteration 10</a:t>
            </a:r>
            <a:endParaRPr sz="900"/>
          </a:p>
        </p:txBody>
      </p:sp>
      <p:sp>
        <p:nvSpPr>
          <p:cNvPr id="236" name="Google Shape;236;p25"/>
          <p:cNvSpPr txBox="1"/>
          <p:nvPr/>
        </p:nvSpPr>
        <p:spPr>
          <a:xfrm>
            <a:off x="4689850" y="2636450"/>
            <a:ext cx="300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900">
                <a:solidFill>
                  <a:schemeClr val="dk1"/>
                </a:solidFill>
                <a:latin typeface="Century Gothic"/>
                <a:ea typeface="Century Gothic"/>
                <a:cs typeface="Century Gothic"/>
                <a:sym typeface="Century Gothic"/>
              </a:rPr>
              <a:t>Iteration 20</a:t>
            </a:r>
            <a:endParaRPr sz="900"/>
          </a:p>
        </p:txBody>
      </p:sp>
      <p:sp>
        <p:nvSpPr>
          <p:cNvPr id="237" name="Google Shape;237;p25"/>
          <p:cNvSpPr txBox="1"/>
          <p:nvPr/>
        </p:nvSpPr>
        <p:spPr>
          <a:xfrm>
            <a:off x="6949775" y="3356600"/>
            <a:ext cx="300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900">
                <a:solidFill>
                  <a:schemeClr val="dk1"/>
                </a:solidFill>
                <a:latin typeface="Century Gothic"/>
                <a:ea typeface="Century Gothic"/>
                <a:cs typeface="Century Gothic"/>
                <a:sym typeface="Century Gothic"/>
              </a:rPr>
              <a:t>Iteration 50</a:t>
            </a:r>
            <a:endParaRPr sz="900"/>
          </a:p>
        </p:txBody>
      </p:sp>
      <p:cxnSp>
        <p:nvCxnSpPr>
          <p:cNvPr id="238" name="Google Shape;238;p25"/>
          <p:cNvCxnSpPr/>
          <p:nvPr/>
        </p:nvCxnSpPr>
        <p:spPr>
          <a:xfrm>
            <a:off x="2335150" y="1537325"/>
            <a:ext cx="332400" cy="0"/>
          </a:xfrm>
          <a:prstGeom prst="straightConnector1">
            <a:avLst/>
          </a:prstGeom>
          <a:noFill/>
          <a:ln w="9525" cap="flat" cmpd="sng">
            <a:solidFill>
              <a:schemeClr val="dk1"/>
            </a:solidFill>
            <a:prstDash val="solid"/>
            <a:round/>
            <a:headEnd type="none" w="med" len="med"/>
            <a:tailEnd type="none" w="med" len="med"/>
          </a:ln>
        </p:spPr>
      </p:cxnSp>
      <p:cxnSp>
        <p:nvCxnSpPr>
          <p:cNvPr id="239" name="Google Shape;239;p25"/>
          <p:cNvCxnSpPr/>
          <p:nvPr/>
        </p:nvCxnSpPr>
        <p:spPr>
          <a:xfrm>
            <a:off x="2666650" y="1533775"/>
            <a:ext cx="3600" cy="464700"/>
          </a:xfrm>
          <a:prstGeom prst="straightConnector1">
            <a:avLst/>
          </a:prstGeom>
          <a:noFill/>
          <a:ln w="9525" cap="flat" cmpd="sng">
            <a:solidFill>
              <a:schemeClr val="dk1"/>
            </a:solidFill>
            <a:prstDash val="solid"/>
            <a:round/>
            <a:headEnd type="none" w="med" len="med"/>
            <a:tailEnd type="triangle" w="med" len="med"/>
          </a:ln>
        </p:spPr>
      </p:cxnSp>
      <p:cxnSp>
        <p:nvCxnSpPr>
          <p:cNvPr id="240" name="Google Shape;240;p25"/>
          <p:cNvCxnSpPr/>
          <p:nvPr/>
        </p:nvCxnSpPr>
        <p:spPr>
          <a:xfrm rot="10800000" flipH="1">
            <a:off x="4392550" y="2297525"/>
            <a:ext cx="412800" cy="1800"/>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241;p25"/>
          <p:cNvCxnSpPr/>
          <p:nvPr/>
        </p:nvCxnSpPr>
        <p:spPr>
          <a:xfrm>
            <a:off x="4800250" y="2295775"/>
            <a:ext cx="900" cy="363300"/>
          </a:xfrm>
          <a:prstGeom prst="straightConnector1">
            <a:avLst/>
          </a:prstGeom>
          <a:noFill/>
          <a:ln w="9525" cap="flat" cmpd="sng">
            <a:solidFill>
              <a:schemeClr val="dk1"/>
            </a:solidFill>
            <a:prstDash val="solid"/>
            <a:round/>
            <a:headEnd type="none" w="med" len="med"/>
            <a:tailEnd type="triangle" w="med" len="med"/>
          </a:ln>
        </p:spPr>
      </p:cxnSp>
      <p:cxnSp>
        <p:nvCxnSpPr>
          <p:cNvPr id="242" name="Google Shape;242;p25"/>
          <p:cNvCxnSpPr/>
          <p:nvPr/>
        </p:nvCxnSpPr>
        <p:spPr>
          <a:xfrm rot="10800000" flipH="1">
            <a:off x="6678550" y="2983925"/>
            <a:ext cx="387000" cy="1200"/>
          </a:xfrm>
          <a:prstGeom prst="straightConnector1">
            <a:avLst/>
          </a:prstGeom>
          <a:noFill/>
          <a:ln w="9525" cap="flat" cmpd="sng">
            <a:solidFill>
              <a:schemeClr val="dk1"/>
            </a:solidFill>
            <a:prstDash val="solid"/>
            <a:round/>
            <a:headEnd type="none" w="med" len="med"/>
            <a:tailEnd type="none" w="med" len="med"/>
          </a:ln>
        </p:spPr>
      </p:cxnSp>
      <p:cxnSp>
        <p:nvCxnSpPr>
          <p:cNvPr id="243" name="Google Shape;243;p25"/>
          <p:cNvCxnSpPr/>
          <p:nvPr/>
        </p:nvCxnSpPr>
        <p:spPr>
          <a:xfrm>
            <a:off x="7065150" y="2985125"/>
            <a:ext cx="1200" cy="400200"/>
          </a:xfrm>
          <a:prstGeom prst="straightConnector1">
            <a:avLst/>
          </a:prstGeom>
          <a:noFill/>
          <a:ln w="9525" cap="flat" cmpd="sng">
            <a:solidFill>
              <a:schemeClr val="dk1"/>
            </a:solidFill>
            <a:prstDash val="solid"/>
            <a:round/>
            <a:headEnd type="none" w="med" len="med"/>
            <a:tailEnd type="triangle" w="med" len="med"/>
          </a:ln>
        </p:spPr>
      </p:cxnSp>
      <p:sp>
        <p:nvSpPr>
          <p:cNvPr id="244" name="Google Shape;244;p25"/>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12</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Fitness function design</a:t>
            </a:r>
            <a:endParaRPr b="1">
              <a:solidFill>
                <a:srgbClr val="1C4587"/>
              </a:solidFill>
            </a:endParaRPr>
          </a:p>
        </p:txBody>
      </p:sp>
      <p:sp>
        <p:nvSpPr>
          <p:cNvPr id="250" name="Google Shape;250;p26"/>
          <p:cNvSpPr txBox="1"/>
          <p:nvPr/>
        </p:nvSpPr>
        <p:spPr>
          <a:xfrm>
            <a:off x="685325" y="1101000"/>
            <a:ext cx="8032800" cy="37908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0"/>
              </a:spcAft>
              <a:buNone/>
            </a:pPr>
            <a:r>
              <a:rPr lang="iw">
                <a:solidFill>
                  <a:schemeClr val="dk1"/>
                </a:solidFill>
                <a:latin typeface="Century Gothic"/>
                <a:ea typeface="Century Gothic"/>
                <a:cs typeface="Century Gothic"/>
                <a:sym typeface="Century Gothic"/>
              </a:rPr>
              <a:t>The fitness function was designed to evaluate layout quality based on coverage percentage and connection component size. Additionally, we incentivized optimal router placement by rewarding configurations that maintain specific distances between routers, enhancing network efficiency.</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p:txBody>
      </p:sp>
      <p:cxnSp>
        <p:nvCxnSpPr>
          <p:cNvPr id="251" name="Google Shape;251;p26"/>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sp>
        <p:nvSpPr>
          <p:cNvPr id="252" name="Google Shape;252;p26"/>
          <p:cNvSpPr txBox="1"/>
          <p:nvPr/>
        </p:nvSpPr>
        <p:spPr>
          <a:xfrm>
            <a:off x="483800" y="4587000"/>
            <a:ext cx="8032800" cy="5727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0"/>
              </a:spcAft>
              <a:buNone/>
            </a:pPr>
            <a:r>
              <a:rPr lang="iw" sz="1200">
                <a:solidFill>
                  <a:schemeClr val="dk1"/>
                </a:solidFill>
                <a:latin typeface="Century Gothic"/>
                <a:ea typeface="Century Gothic"/>
                <a:cs typeface="Century Gothic"/>
                <a:sym typeface="Century Gothic"/>
              </a:rPr>
              <a:t>The layout of the routers in Figure B is better than Figure A, so its score will be higher.</a:t>
            </a:r>
            <a:endParaRPr sz="1200">
              <a:solidFill>
                <a:schemeClr val="dk1"/>
              </a:solidFill>
              <a:latin typeface="Century Gothic"/>
              <a:ea typeface="Century Gothic"/>
              <a:cs typeface="Century Gothic"/>
              <a:sym typeface="Century Gothic"/>
            </a:endParaRPr>
          </a:p>
        </p:txBody>
      </p:sp>
      <p:pic>
        <p:nvPicPr>
          <p:cNvPr id="253" name="Google Shape;253;p26"/>
          <p:cNvPicPr preferRelativeResize="0"/>
          <p:nvPr/>
        </p:nvPicPr>
        <p:blipFill>
          <a:blip r:embed="rId3">
            <a:alphaModFix/>
          </a:blip>
          <a:stretch>
            <a:fillRect/>
          </a:stretch>
        </p:blipFill>
        <p:spPr>
          <a:xfrm>
            <a:off x="7218599" y="79500"/>
            <a:ext cx="1852751" cy="437350"/>
          </a:xfrm>
          <a:prstGeom prst="rect">
            <a:avLst/>
          </a:prstGeom>
          <a:noFill/>
          <a:ln>
            <a:noFill/>
          </a:ln>
        </p:spPr>
      </p:pic>
      <p:pic>
        <p:nvPicPr>
          <p:cNvPr id="254" name="Google Shape;254;p26"/>
          <p:cNvPicPr preferRelativeResize="0"/>
          <p:nvPr/>
        </p:nvPicPr>
        <p:blipFill>
          <a:blip r:embed="rId4">
            <a:alphaModFix/>
          </a:blip>
          <a:stretch>
            <a:fillRect/>
          </a:stretch>
        </p:blipFill>
        <p:spPr>
          <a:xfrm>
            <a:off x="2471200" y="2860850"/>
            <a:ext cx="4298775" cy="1615899"/>
          </a:xfrm>
          <a:prstGeom prst="rect">
            <a:avLst/>
          </a:prstGeom>
          <a:noFill/>
          <a:ln>
            <a:noFill/>
          </a:ln>
        </p:spPr>
      </p:pic>
      <p:sp>
        <p:nvSpPr>
          <p:cNvPr id="255" name="Google Shape;255;p26"/>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13</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7"/>
          <p:cNvSpPr txBox="1">
            <a:spLocks noGrp="1"/>
          </p:cNvSpPr>
          <p:nvPr>
            <p:ph type="title"/>
          </p:nvPr>
        </p:nvSpPr>
        <p:spPr>
          <a:xfrm>
            <a:off x="403750" y="3826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w" sz="2500" b="1">
                <a:solidFill>
                  <a:srgbClr val="1C4587"/>
                </a:solidFill>
              </a:rPr>
              <a:t>Our solution </a:t>
            </a:r>
            <a:endParaRPr sz="2500" b="1">
              <a:solidFill>
                <a:srgbClr val="1C4587"/>
              </a:solidFill>
            </a:endParaRPr>
          </a:p>
        </p:txBody>
      </p:sp>
      <p:sp>
        <p:nvSpPr>
          <p:cNvPr id="261" name="Google Shape;261;p27"/>
          <p:cNvSpPr txBox="1"/>
          <p:nvPr/>
        </p:nvSpPr>
        <p:spPr>
          <a:xfrm>
            <a:off x="333875" y="1024801"/>
            <a:ext cx="8384400" cy="1470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a:solidFill>
                <a:schemeClr val="dk1"/>
              </a:solidFill>
              <a:latin typeface="Century Gothic"/>
              <a:ea typeface="Century Gothic"/>
              <a:cs typeface="Century Gothic"/>
              <a:sym typeface="Century Gothic"/>
            </a:endParaRPr>
          </a:p>
          <a:p>
            <a:pPr marL="457200" marR="0" lvl="0" indent="0" algn="l" rtl="0">
              <a:lnSpc>
                <a:spcPct val="100000"/>
              </a:lnSpc>
              <a:spcBef>
                <a:spcPts val="0"/>
              </a:spcBef>
              <a:spcAft>
                <a:spcPts val="0"/>
              </a:spcAft>
              <a:buNone/>
            </a:pPr>
            <a:r>
              <a:rPr lang="iw">
                <a:solidFill>
                  <a:schemeClr val="dk1"/>
                </a:solidFill>
                <a:latin typeface="Century Gothic"/>
                <a:ea typeface="Century Gothic"/>
                <a:cs typeface="Century Gothic"/>
                <a:sym typeface="Century Gothic"/>
              </a:rPr>
              <a:t>We developed a software tool that optimizes the placement of routers in wireless mesh networks using Genetic Algorithm and Particle Swarm Optimization algorithm.</a:t>
            </a:r>
            <a:endParaRPr>
              <a:solidFill>
                <a:schemeClr val="dk1"/>
              </a:solidFill>
              <a:latin typeface="Century Gothic"/>
              <a:ea typeface="Century Gothic"/>
              <a:cs typeface="Century Gothic"/>
              <a:sym typeface="Century Gothic"/>
            </a:endParaRPr>
          </a:p>
          <a:p>
            <a:pPr marL="457200" marR="0" lvl="0" indent="0" algn="l" rtl="0">
              <a:lnSpc>
                <a:spcPct val="100000"/>
              </a:lnSpc>
              <a:spcBef>
                <a:spcPts val="0"/>
              </a:spcBef>
              <a:spcAft>
                <a:spcPts val="0"/>
              </a:spcAft>
              <a:buNone/>
            </a:pPr>
            <a:endParaRPr>
              <a:solidFill>
                <a:srgbClr val="F3F3F3"/>
              </a:solidFill>
              <a:latin typeface="Century Gothic"/>
              <a:ea typeface="Century Gothic"/>
              <a:cs typeface="Century Gothic"/>
              <a:sym typeface="Century Gothic"/>
            </a:endParaRPr>
          </a:p>
          <a:p>
            <a:pPr marL="0" marR="0" lvl="0" indent="0" algn="l" rtl="0">
              <a:spcBef>
                <a:spcPts val="0"/>
              </a:spcBef>
              <a:spcAft>
                <a:spcPts val="0"/>
              </a:spcAft>
              <a:buNone/>
            </a:pPr>
            <a:endParaRPr>
              <a:solidFill>
                <a:schemeClr val="lt2"/>
              </a:solidFill>
              <a:latin typeface="Century Gothic"/>
              <a:ea typeface="Century Gothic"/>
              <a:cs typeface="Century Gothic"/>
              <a:sym typeface="Century Gothic"/>
            </a:endParaRPr>
          </a:p>
        </p:txBody>
      </p:sp>
      <p:pic>
        <p:nvPicPr>
          <p:cNvPr id="262" name="Google Shape;262;p27"/>
          <p:cNvPicPr preferRelativeResize="0"/>
          <p:nvPr/>
        </p:nvPicPr>
        <p:blipFill rotWithShape="1">
          <a:blip r:embed="rId3">
            <a:alphaModFix/>
          </a:blip>
          <a:srcRect r="11979"/>
          <a:stretch/>
        </p:blipFill>
        <p:spPr>
          <a:xfrm>
            <a:off x="2703125" y="2307650"/>
            <a:ext cx="4082776" cy="2411651"/>
          </a:xfrm>
          <a:prstGeom prst="rect">
            <a:avLst/>
          </a:prstGeom>
          <a:noFill/>
          <a:ln w="9525" cap="flat" cmpd="sng">
            <a:solidFill>
              <a:srgbClr val="87CEFA"/>
            </a:solidFill>
            <a:prstDash val="solid"/>
            <a:round/>
            <a:headEnd type="none" w="sm" len="sm"/>
            <a:tailEnd type="none" w="sm" len="sm"/>
          </a:ln>
        </p:spPr>
      </p:pic>
      <p:cxnSp>
        <p:nvCxnSpPr>
          <p:cNvPr id="263" name="Google Shape;263;p27"/>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264" name="Google Shape;264;p27"/>
          <p:cNvPicPr preferRelativeResize="0"/>
          <p:nvPr/>
        </p:nvPicPr>
        <p:blipFill>
          <a:blip r:embed="rId4">
            <a:alphaModFix/>
          </a:blip>
          <a:stretch>
            <a:fillRect/>
          </a:stretch>
        </p:blipFill>
        <p:spPr>
          <a:xfrm>
            <a:off x="7218599" y="79500"/>
            <a:ext cx="1852751" cy="437350"/>
          </a:xfrm>
          <a:prstGeom prst="rect">
            <a:avLst/>
          </a:prstGeom>
          <a:noFill/>
          <a:ln>
            <a:noFill/>
          </a:ln>
        </p:spPr>
      </p:pic>
      <p:sp>
        <p:nvSpPr>
          <p:cNvPr id="265" name="Google Shape;265;p27"/>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14</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Technologies that were used during development </a:t>
            </a:r>
            <a:endParaRPr b="1">
              <a:solidFill>
                <a:srgbClr val="1C4587"/>
              </a:solidFill>
            </a:endParaRPr>
          </a:p>
        </p:txBody>
      </p:sp>
      <p:sp>
        <p:nvSpPr>
          <p:cNvPr id="271" name="Google Shape;271;p28"/>
          <p:cNvSpPr txBox="1"/>
          <p:nvPr/>
        </p:nvSpPr>
        <p:spPr>
          <a:xfrm>
            <a:off x="333875" y="1101000"/>
            <a:ext cx="8384400" cy="1836000"/>
          </a:xfrm>
          <a:prstGeom prst="rect">
            <a:avLst/>
          </a:prstGeom>
          <a:noFill/>
          <a:ln>
            <a:noFill/>
          </a:ln>
        </p:spPr>
        <p:txBody>
          <a:bodyPr spcFirstLastPara="1" wrap="square" lIns="68575" tIns="34275" rIns="68575" bIns="34275" anchor="t" anchorCtr="0">
            <a:noAutofit/>
          </a:bodyPr>
          <a:lstStyle/>
          <a:p>
            <a:pPr marL="457200" marR="0" lvl="0" indent="0" algn="l" rtl="0">
              <a:lnSpc>
                <a:spcPct val="100000"/>
              </a:lnSpc>
              <a:spcBef>
                <a:spcPts val="0"/>
              </a:spcBef>
              <a:spcAft>
                <a:spcPts val="0"/>
              </a:spcAft>
              <a:buNone/>
            </a:pPr>
            <a:endParaRPr>
              <a:solidFill>
                <a:schemeClr val="dk1"/>
              </a:solidFill>
              <a:latin typeface="Century Gothic"/>
              <a:ea typeface="Century Gothic"/>
              <a:cs typeface="Century Gothic"/>
              <a:sym typeface="Century Gothic"/>
            </a:endParaRPr>
          </a:p>
          <a:p>
            <a:pPr marL="457200" marR="0" lvl="0" indent="-317500" algn="l" rtl="0">
              <a:lnSpc>
                <a:spcPct val="100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Python was used as the primary programming language for the development of the Genetic Algorithm and Particle Swarm Optimization</a:t>
            </a:r>
            <a:endParaRPr>
              <a:solidFill>
                <a:schemeClr val="dk1"/>
              </a:solidFill>
              <a:latin typeface="Century Gothic"/>
              <a:ea typeface="Century Gothic"/>
              <a:cs typeface="Century Gothic"/>
              <a:sym typeface="Century Gothic"/>
            </a:endParaRPr>
          </a:p>
          <a:p>
            <a:pPr marL="457200" marR="0" lvl="0" indent="-317500" algn="l" rtl="0">
              <a:lnSpc>
                <a:spcPct val="100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We used Pycharm as our Python distribution.</a:t>
            </a:r>
            <a:endParaRPr>
              <a:solidFill>
                <a:schemeClr val="dk1"/>
              </a:solidFill>
              <a:latin typeface="Century Gothic"/>
              <a:ea typeface="Century Gothic"/>
              <a:cs typeface="Century Gothic"/>
              <a:sym typeface="Century Gothic"/>
            </a:endParaRPr>
          </a:p>
          <a:p>
            <a:pPr marL="457200" marR="0" lvl="0" indent="-317500" algn="l" rtl="0">
              <a:lnSpc>
                <a:spcPct val="100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Git was used for version control to manage code changes and collaboration between team members.</a:t>
            </a:r>
            <a:endParaRPr>
              <a:solidFill>
                <a:schemeClr val="dk1"/>
              </a:solidFill>
              <a:latin typeface="Century Gothic"/>
              <a:ea typeface="Century Gothic"/>
              <a:cs typeface="Century Gothic"/>
              <a:sym typeface="Century Gothic"/>
            </a:endParaRPr>
          </a:p>
          <a:p>
            <a:pPr marL="457200" marR="0" lvl="0" indent="0" algn="r" rtl="1">
              <a:lnSpc>
                <a:spcPct val="100000"/>
              </a:lnSpc>
              <a:spcBef>
                <a:spcPts val="0"/>
              </a:spcBef>
              <a:spcAft>
                <a:spcPts val="0"/>
              </a:spcAft>
              <a:buNone/>
            </a:pPr>
            <a:endParaRPr>
              <a:solidFill>
                <a:schemeClr val="dk1"/>
              </a:solidFill>
              <a:latin typeface="Century Gothic"/>
              <a:ea typeface="Century Gothic"/>
              <a:cs typeface="Century Gothic"/>
              <a:sym typeface="Century Gothic"/>
            </a:endParaRPr>
          </a:p>
        </p:txBody>
      </p:sp>
      <p:cxnSp>
        <p:nvCxnSpPr>
          <p:cNvPr id="272" name="Google Shape;272;p28"/>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273" name="Google Shape;273;p28"/>
          <p:cNvPicPr preferRelativeResize="0"/>
          <p:nvPr/>
        </p:nvPicPr>
        <p:blipFill>
          <a:blip r:embed="rId3">
            <a:alphaModFix/>
          </a:blip>
          <a:stretch>
            <a:fillRect/>
          </a:stretch>
        </p:blipFill>
        <p:spPr>
          <a:xfrm>
            <a:off x="7218599" y="79500"/>
            <a:ext cx="1852751" cy="437350"/>
          </a:xfrm>
          <a:prstGeom prst="rect">
            <a:avLst/>
          </a:prstGeom>
          <a:noFill/>
          <a:ln>
            <a:noFill/>
          </a:ln>
        </p:spPr>
      </p:pic>
      <p:pic>
        <p:nvPicPr>
          <p:cNvPr id="274" name="Google Shape;274;p28"/>
          <p:cNvPicPr preferRelativeResize="0"/>
          <p:nvPr/>
        </p:nvPicPr>
        <p:blipFill>
          <a:blip r:embed="rId4">
            <a:alphaModFix/>
          </a:blip>
          <a:stretch>
            <a:fillRect/>
          </a:stretch>
        </p:blipFill>
        <p:spPr>
          <a:xfrm>
            <a:off x="2749575" y="3939300"/>
            <a:ext cx="627075" cy="688625"/>
          </a:xfrm>
          <a:prstGeom prst="rect">
            <a:avLst/>
          </a:prstGeom>
          <a:noFill/>
          <a:ln>
            <a:noFill/>
          </a:ln>
        </p:spPr>
      </p:pic>
      <p:pic>
        <p:nvPicPr>
          <p:cNvPr id="275" name="Google Shape;275;p28"/>
          <p:cNvPicPr preferRelativeResize="0"/>
          <p:nvPr/>
        </p:nvPicPr>
        <p:blipFill>
          <a:blip r:embed="rId5">
            <a:alphaModFix/>
          </a:blip>
          <a:stretch>
            <a:fillRect/>
          </a:stretch>
        </p:blipFill>
        <p:spPr>
          <a:xfrm>
            <a:off x="4257575" y="3939300"/>
            <a:ext cx="688609" cy="688625"/>
          </a:xfrm>
          <a:prstGeom prst="rect">
            <a:avLst/>
          </a:prstGeom>
          <a:noFill/>
          <a:ln>
            <a:noFill/>
          </a:ln>
        </p:spPr>
      </p:pic>
      <p:pic>
        <p:nvPicPr>
          <p:cNvPr id="276" name="Google Shape;276;p28"/>
          <p:cNvPicPr preferRelativeResize="0"/>
          <p:nvPr/>
        </p:nvPicPr>
        <p:blipFill>
          <a:blip r:embed="rId6">
            <a:alphaModFix/>
          </a:blip>
          <a:stretch>
            <a:fillRect/>
          </a:stretch>
        </p:blipFill>
        <p:spPr>
          <a:xfrm>
            <a:off x="5977775" y="3939312"/>
            <a:ext cx="688599" cy="688599"/>
          </a:xfrm>
          <a:prstGeom prst="rect">
            <a:avLst/>
          </a:prstGeom>
          <a:noFill/>
          <a:ln>
            <a:noFill/>
          </a:ln>
        </p:spPr>
      </p:pic>
      <p:sp>
        <p:nvSpPr>
          <p:cNvPr id="277" name="Google Shape;277;p28"/>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15</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Technologies that were used inside the program  </a:t>
            </a:r>
            <a:endParaRPr b="1">
              <a:solidFill>
                <a:srgbClr val="1C4587"/>
              </a:solidFill>
            </a:endParaRPr>
          </a:p>
        </p:txBody>
      </p:sp>
      <p:sp>
        <p:nvSpPr>
          <p:cNvPr id="283" name="Google Shape;283;p29"/>
          <p:cNvSpPr txBox="1"/>
          <p:nvPr/>
        </p:nvSpPr>
        <p:spPr>
          <a:xfrm>
            <a:off x="379800" y="930875"/>
            <a:ext cx="8384400" cy="2254800"/>
          </a:xfrm>
          <a:prstGeom prst="rect">
            <a:avLst/>
          </a:prstGeom>
          <a:noFill/>
          <a:ln>
            <a:noFill/>
          </a:ln>
        </p:spPr>
        <p:txBody>
          <a:bodyPr spcFirstLastPara="1" wrap="square" lIns="68575" tIns="34275" rIns="68575" bIns="34275" anchor="t" anchorCtr="0">
            <a:noAutofit/>
          </a:bodyPr>
          <a:lstStyle/>
          <a:p>
            <a:pPr marL="0" marR="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a:p>
            <a:pPr marL="457200" marR="0" lvl="0"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Various data structures, such as lists and dictionaries, were used to store and manage data related to routers, clients, and network.</a:t>
            </a:r>
            <a:endParaRPr>
              <a:solidFill>
                <a:schemeClr val="dk1"/>
              </a:solidFill>
              <a:latin typeface="Century Gothic"/>
              <a:ea typeface="Century Gothic"/>
              <a:cs typeface="Century Gothic"/>
              <a:sym typeface="Century Gothic"/>
            </a:endParaRPr>
          </a:p>
          <a:p>
            <a:pPr marL="457200" lvl="0" indent="-317500" algn="l" rtl="0">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We utilized various Python libraries, including NumPy, math and random for numerical computing</a:t>
            </a:r>
            <a:endParaRPr>
              <a:solidFill>
                <a:schemeClr val="dk1"/>
              </a:solidFill>
              <a:latin typeface="Century Gothic"/>
              <a:ea typeface="Century Gothic"/>
              <a:cs typeface="Century Gothic"/>
              <a:sym typeface="Century Gothic"/>
            </a:endParaRPr>
          </a:p>
          <a:p>
            <a:pPr marL="457200" lvl="0"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Matplotlib and tkinter was used to visualize the results of the optimization process, such as the placement of routers and network performance metrics.</a:t>
            </a:r>
            <a:endParaRPr>
              <a:solidFill>
                <a:schemeClr val="dk1"/>
              </a:solidFill>
              <a:latin typeface="Century Gothic"/>
              <a:ea typeface="Century Gothic"/>
              <a:cs typeface="Century Gothic"/>
              <a:sym typeface="Century Gothic"/>
            </a:endParaRPr>
          </a:p>
        </p:txBody>
      </p:sp>
      <p:cxnSp>
        <p:nvCxnSpPr>
          <p:cNvPr id="284" name="Google Shape;284;p29"/>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286" name="Google Shape;286;p29"/>
          <p:cNvPicPr preferRelativeResize="0"/>
          <p:nvPr/>
        </p:nvPicPr>
        <p:blipFill>
          <a:blip r:embed="rId3">
            <a:alphaModFix/>
          </a:blip>
          <a:stretch>
            <a:fillRect/>
          </a:stretch>
        </p:blipFill>
        <p:spPr>
          <a:xfrm>
            <a:off x="7218599" y="79500"/>
            <a:ext cx="1852751" cy="437350"/>
          </a:xfrm>
          <a:prstGeom prst="rect">
            <a:avLst/>
          </a:prstGeom>
          <a:noFill/>
          <a:ln>
            <a:noFill/>
          </a:ln>
        </p:spPr>
      </p:pic>
      <p:sp>
        <p:nvSpPr>
          <p:cNvPr id="288" name="Google Shape;288;p29"/>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16</a:t>
            </a:r>
            <a:endParaRPr sz="1100">
              <a:solidFill>
                <a:schemeClr val="lt2"/>
              </a:solidFill>
              <a:latin typeface="Century Gothic"/>
              <a:ea typeface="Century Gothic"/>
              <a:cs typeface="Century Gothic"/>
              <a:sym typeface="Century Gothic"/>
            </a:endParaRPr>
          </a:p>
        </p:txBody>
      </p:sp>
      <p:pic>
        <p:nvPicPr>
          <p:cNvPr id="289" name="Google Shape;289;p29"/>
          <p:cNvPicPr preferRelativeResize="0"/>
          <p:nvPr/>
        </p:nvPicPr>
        <p:blipFill>
          <a:blip r:embed="rId4">
            <a:alphaModFix/>
          </a:blip>
          <a:stretch>
            <a:fillRect/>
          </a:stretch>
        </p:blipFill>
        <p:spPr>
          <a:xfrm>
            <a:off x="3751338" y="4133700"/>
            <a:ext cx="1641332" cy="734925"/>
          </a:xfrm>
          <a:prstGeom prst="rect">
            <a:avLst/>
          </a:prstGeom>
          <a:noFill/>
          <a:ln>
            <a:noFill/>
          </a:ln>
        </p:spPr>
      </p:pic>
      <p:pic>
        <p:nvPicPr>
          <p:cNvPr id="290" name="Google Shape;290;p29"/>
          <p:cNvPicPr preferRelativeResize="0"/>
          <p:nvPr/>
        </p:nvPicPr>
        <p:blipFill>
          <a:blip r:embed="rId5">
            <a:alphaModFix/>
          </a:blip>
          <a:stretch>
            <a:fillRect/>
          </a:stretch>
        </p:blipFill>
        <p:spPr>
          <a:xfrm>
            <a:off x="2227575" y="4156862"/>
            <a:ext cx="878825" cy="688625"/>
          </a:xfrm>
          <a:prstGeom prst="rect">
            <a:avLst/>
          </a:prstGeom>
          <a:noFill/>
          <a:ln>
            <a:noFill/>
          </a:ln>
        </p:spPr>
      </p:pic>
      <p:pic>
        <p:nvPicPr>
          <p:cNvPr id="291" name="Google Shape;291;p29"/>
          <p:cNvPicPr preferRelativeResize="0"/>
          <p:nvPr/>
        </p:nvPicPr>
        <p:blipFill rotWithShape="1">
          <a:blip r:embed="rId6">
            <a:alphaModFix/>
          </a:blip>
          <a:srcRect l="8627" t="12258" r="7424" b="8891"/>
          <a:stretch/>
        </p:blipFill>
        <p:spPr>
          <a:xfrm>
            <a:off x="6005712" y="4185036"/>
            <a:ext cx="1134052" cy="6604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Software demonstration video</a:t>
            </a:r>
            <a:endParaRPr b="1">
              <a:solidFill>
                <a:srgbClr val="1C4587"/>
              </a:solidFill>
            </a:endParaRPr>
          </a:p>
        </p:txBody>
      </p:sp>
      <p:cxnSp>
        <p:nvCxnSpPr>
          <p:cNvPr id="297" name="Google Shape;297;p30"/>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298" name="Google Shape;298;p30" title="final video.mp4">
            <a:hlinkClick r:id="rId3"/>
          </p:cNvPr>
          <p:cNvPicPr preferRelativeResize="0"/>
          <p:nvPr/>
        </p:nvPicPr>
        <p:blipFill>
          <a:blip r:embed="rId4">
            <a:alphaModFix/>
          </a:blip>
          <a:stretch>
            <a:fillRect/>
          </a:stretch>
        </p:blipFill>
        <p:spPr>
          <a:xfrm>
            <a:off x="2619425" y="1928175"/>
            <a:ext cx="3866902" cy="2599049"/>
          </a:xfrm>
          <a:prstGeom prst="rect">
            <a:avLst/>
          </a:prstGeom>
          <a:noFill/>
          <a:ln>
            <a:noFill/>
          </a:ln>
        </p:spPr>
      </p:pic>
      <p:pic>
        <p:nvPicPr>
          <p:cNvPr id="299" name="Google Shape;299;p30"/>
          <p:cNvPicPr preferRelativeResize="0"/>
          <p:nvPr/>
        </p:nvPicPr>
        <p:blipFill>
          <a:blip r:embed="rId5">
            <a:alphaModFix/>
          </a:blip>
          <a:stretch>
            <a:fillRect/>
          </a:stretch>
        </p:blipFill>
        <p:spPr>
          <a:xfrm>
            <a:off x="7218599" y="79500"/>
            <a:ext cx="1852751" cy="437350"/>
          </a:xfrm>
          <a:prstGeom prst="rect">
            <a:avLst/>
          </a:prstGeom>
          <a:noFill/>
          <a:ln>
            <a:noFill/>
          </a:ln>
        </p:spPr>
      </p:pic>
      <p:sp>
        <p:nvSpPr>
          <p:cNvPr id="300" name="Google Shape;300;p30"/>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17</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Results</a:t>
            </a:r>
            <a:endParaRPr b="1">
              <a:solidFill>
                <a:srgbClr val="1C4587"/>
              </a:solidFill>
            </a:endParaRPr>
          </a:p>
        </p:txBody>
      </p:sp>
      <p:sp>
        <p:nvSpPr>
          <p:cNvPr id="306" name="Google Shape;306;p31"/>
          <p:cNvSpPr txBox="1"/>
          <p:nvPr/>
        </p:nvSpPr>
        <p:spPr>
          <a:xfrm>
            <a:off x="333875" y="1101000"/>
            <a:ext cx="8498400" cy="4042500"/>
          </a:xfrm>
          <a:prstGeom prst="rect">
            <a:avLst/>
          </a:prstGeom>
          <a:noFill/>
          <a:ln>
            <a:noFill/>
          </a:ln>
        </p:spPr>
        <p:txBody>
          <a:bodyPr spcFirstLastPara="1" wrap="square" lIns="68575" tIns="34275" rIns="68575" bIns="34275" anchor="t" anchorCtr="0">
            <a:noAutofit/>
          </a:bodyPr>
          <a:lstStyle/>
          <a:p>
            <a:pPr marL="457200" marR="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a:p>
            <a:pPr marL="457200" marR="0" lvl="0"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Genetic Algorithm:</a:t>
            </a:r>
            <a:endParaRPr>
              <a:solidFill>
                <a:schemeClr val="dk1"/>
              </a:solidFill>
              <a:latin typeface="Century Gothic"/>
              <a:ea typeface="Century Gothic"/>
              <a:cs typeface="Century Gothic"/>
              <a:sym typeface="Century Gothic"/>
            </a:endParaRPr>
          </a:p>
          <a:p>
            <a:pPr marL="914400" marR="0" lvl="1"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Leans towards client coverage over creating a single large mesh network.</a:t>
            </a:r>
            <a:endParaRPr>
              <a:solidFill>
                <a:schemeClr val="dk1"/>
              </a:solidFill>
              <a:latin typeface="Century Gothic"/>
              <a:ea typeface="Century Gothic"/>
              <a:cs typeface="Century Gothic"/>
              <a:sym typeface="Century Gothic"/>
            </a:endParaRPr>
          </a:p>
          <a:p>
            <a:pPr marL="914400" marR="0" lvl="1"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Final output showed a fair distribution of routers in the sub-networks.</a:t>
            </a:r>
            <a:endParaRPr>
              <a:solidFill>
                <a:schemeClr val="dk1"/>
              </a:solidFill>
              <a:latin typeface="Century Gothic"/>
              <a:ea typeface="Century Gothic"/>
              <a:cs typeface="Century Gothic"/>
              <a:sym typeface="Century Gothic"/>
            </a:endParaRPr>
          </a:p>
          <a:p>
            <a:pPr marL="457200" lvl="0"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Particle swarm optimization:</a:t>
            </a:r>
            <a:endParaRPr>
              <a:solidFill>
                <a:schemeClr val="dk1"/>
              </a:solidFill>
              <a:latin typeface="Century Gothic"/>
              <a:ea typeface="Century Gothic"/>
              <a:cs typeface="Century Gothic"/>
              <a:sym typeface="Century Gothic"/>
            </a:endParaRPr>
          </a:p>
          <a:p>
            <a:pPr marL="914400" lvl="1"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Produced better results in terms of giant component size and overall network connectivity compared to GA.</a:t>
            </a:r>
            <a:endParaRPr>
              <a:solidFill>
                <a:schemeClr val="dk1"/>
              </a:solidFill>
              <a:latin typeface="Century Gothic"/>
              <a:ea typeface="Century Gothic"/>
              <a:cs typeface="Century Gothic"/>
              <a:sym typeface="Century Gothic"/>
            </a:endParaRPr>
          </a:p>
          <a:p>
            <a:pPr marL="914400" lvl="1"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PSO converges faster to an optimal solution, indicating its efficiency in navigating solution spaces.</a:t>
            </a: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rgbClr val="F3F3F3"/>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endParaRPr>
              <a:solidFill>
                <a:srgbClr val="F3F3F3"/>
              </a:solidFill>
              <a:latin typeface="Century Gothic"/>
              <a:ea typeface="Century Gothic"/>
              <a:cs typeface="Century Gothic"/>
              <a:sym typeface="Century Gothic"/>
            </a:endParaRPr>
          </a:p>
          <a:p>
            <a:pPr marL="0" marR="0" lvl="0" indent="0" algn="l" rtl="0">
              <a:spcBef>
                <a:spcPts val="0"/>
              </a:spcBef>
              <a:spcAft>
                <a:spcPts val="0"/>
              </a:spcAft>
              <a:buNone/>
            </a:pPr>
            <a:endParaRPr>
              <a:solidFill>
                <a:schemeClr val="lt2"/>
              </a:solidFill>
              <a:latin typeface="Century Gothic"/>
              <a:ea typeface="Century Gothic"/>
              <a:cs typeface="Century Gothic"/>
              <a:sym typeface="Century Gothic"/>
            </a:endParaRPr>
          </a:p>
        </p:txBody>
      </p:sp>
      <p:cxnSp>
        <p:nvCxnSpPr>
          <p:cNvPr id="307" name="Google Shape;307;p31"/>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308" name="Google Shape;308;p31"/>
          <p:cNvPicPr preferRelativeResize="0"/>
          <p:nvPr/>
        </p:nvPicPr>
        <p:blipFill>
          <a:blip r:embed="rId3">
            <a:alphaModFix/>
          </a:blip>
          <a:stretch>
            <a:fillRect/>
          </a:stretch>
        </p:blipFill>
        <p:spPr>
          <a:xfrm>
            <a:off x="7218599" y="79500"/>
            <a:ext cx="1852751" cy="437350"/>
          </a:xfrm>
          <a:prstGeom prst="rect">
            <a:avLst/>
          </a:prstGeom>
          <a:noFill/>
          <a:ln>
            <a:noFill/>
          </a:ln>
        </p:spPr>
      </p:pic>
      <p:sp>
        <p:nvSpPr>
          <p:cNvPr id="309" name="Google Shape;309;p31"/>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18</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Project overview</a:t>
            </a:r>
            <a:endParaRPr b="1">
              <a:solidFill>
                <a:srgbClr val="1C4587"/>
              </a:solidFill>
            </a:endParaRPr>
          </a:p>
        </p:txBody>
      </p:sp>
      <p:sp>
        <p:nvSpPr>
          <p:cNvPr id="66" name="Google Shape;66;p14"/>
          <p:cNvSpPr txBox="1"/>
          <p:nvPr/>
        </p:nvSpPr>
        <p:spPr>
          <a:xfrm>
            <a:off x="311700" y="1352701"/>
            <a:ext cx="8384400" cy="3790800"/>
          </a:xfrm>
          <a:prstGeom prst="rect">
            <a:avLst/>
          </a:prstGeom>
          <a:noFill/>
          <a:ln>
            <a:noFill/>
          </a:ln>
        </p:spPr>
        <p:txBody>
          <a:bodyPr spcFirstLastPara="1" wrap="square" lIns="68575" tIns="34275" rIns="68575" bIns="34275" anchor="t" anchorCtr="0">
            <a:noAutofit/>
          </a:bodyPr>
          <a:lstStyle/>
          <a:p>
            <a:pPr marL="457200" marR="0" lvl="0" indent="0" algn="l" rtl="0">
              <a:lnSpc>
                <a:spcPct val="115000"/>
              </a:lnSpc>
              <a:spcBef>
                <a:spcPts val="0"/>
              </a:spcBef>
              <a:spcAft>
                <a:spcPts val="0"/>
              </a:spcAft>
              <a:buNone/>
            </a:pPr>
            <a:r>
              <a:rPr lang="iw" dirty="0">
                <a:solidFill>
                  <a:schemeClr val="dk1"/>
                </a:solidFill>
                <a:latin typeface="Century Gothic"/>
                <a:ea typeface="Century Gothic"/>
                <a:cs typeface="Century Gothic"/>
                <a:sym typeface="Century Gothic"/>
              </a:rPr>
              <a:t>Our project focused on evaluating optimization algorithms for solving spatial router deployment challenges. The primary objective was to achieve a well-connected network layout that maximizes customer connectivity and robust inter-router connections, ensuring reliable WiFi coverage across the designated area.</a:t>
            </a:r>
            <a:endParaRPr dirty="0">
              <a:solidFill>
                <a:schemeClr val="dk1"/>
              </a:solidFill>
              <a:latin typeface="Century Gothic"/>
              <a:ea typeface="Century Gothic"/>
              <a:cs typeface="Century Gothic"/>
              <a:sym typeface="Century Gothic"/>
            </a:endParaRPr>
          </a:p>
          <a:p>
            <a:pPr marL="457200" marR="0" lvl="0" indent="0" algn="l" rtl="0">
              <a:lnSpc>
                <a:spcPct val="100000"/>
              </a:lnSpc>
              <a:spcBef>
                <a:spcPts val="0"/>
              </a:spcBef>
              <a:spcAft>
                <a:spcPts val="0"/>
              </a:spcAft>
              <a:buNone/>
            </a:pPr>
            <a:endParaRPr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dirty="0">
              <a:solidFill>
                <a:schemeClr val="lt2"/>
              </a:solidFill>
              <a:latin typeface="Century Gothic"/>
              <a:ea typeface="Century Gothic"/>
              <a:cs typeface="Century Gothic"/>
              <a:sym typeface="Century Gothic"/>
            </a:endParaRPr>
          </a:p>
        </p:txBody>
      </p:sp>
      <p:cxnSp>
        <p:nvCxnSpPr>
          <p:cNvPr id="67" name="Google Shape;67;p14"/>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68" name="Google Shape;68;p14"/>
          <p:cNvPicPr preferRelativeResize="0"/>
          <p:nvPr/>
        </p:nvPicPr>
        <p:blipFill>
          <a:blip r:embed="rId3">
            <a:alphaModFix/>
          </a:blip>
          <a:stretch>
            <a:fillRect/>
          </a:stretch>
        </p:blipFill>
        <p:spPr>
          <a:xfrm>
            <a:off x="7218599" y="79500"/>
            <a:ext cx="1852751" cy="437350"/>
          </a:xfrm>
          <a:prstGeom prst="rect">
            <a:avLst/>
          </a:prstGeom>
          <a:noFill/>
          <a:ln>
            <a:noFill/>
          </a:ln>
        </p:spPr>
      </p:pic>
      <p:sp>
        <p:nvSpPr>
          <p:cNvPr id="69" name="Google Shape;69;p14"/>
          <p:cNvSpPr txBox="1"/>
          <p:nvPr/>
        </p:nvSpPr>
        <p:spPr>
          <a:xfrm>
            <a:off x="311700" y="2588275"/>
            <a:ext cx="8476200" cy="328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iw" dirty="0">
                <a:solidFill>
                  <a:schemeClr val="dk1"/>
                </a:solidFill>
                <a:latin typeface="Century Gothic"/>
                <a:ea typeface="Century Gothic"/>
                <a:cs typeface="Century Gothic"/>
                <a:sym typeface="Century Gothic"/>
              </a:rPr>
              <a:t>    Input:                                                                                        Output:</a:t>
            </a:r>
            <a:endParaRPr dirty="0">
              <a:solidFill>
                <a:schemeClr val="lt2"/>
              </a:solidFill>
              <a:latin typeface="Century Gothic"/>
              <a:ea typeface="Century Gothic"/>
              <a:cs typeface="Century Gothic"/>
              <a:sym typeface="Century Gothic"/>
            </a:endParaRPr>
          </a:p>
          <a:p>
            <a:pPr marL="0" marR="0" lvl="0" indent="0" algn="l" rtl="0">
              <a:spcBef>
                <a:spcPts val="0"/>
              </a:spcBef>
              <a:spcAft>
                <a:spcPts val="0"/>
              </a:spcAft>
              <a:buNone/>
            </a:pPr>
            <a:endParaRPr dirty="0">
              <a:solidFill>
                <a:schemeClr val="dk1"/>
              </a:solidFill>
              <a:latin typeface="Century Gothic"/>
              <a:ea typeface="Century Gothic"/>
              <a:cs typeface="Century Gothic"/>
              <a:sym typeface="Century Gothic"/>
            </a:endParaRPr>
          </a:p>
        </p:txBody>
      </p:sp>
      <p:cxnSp>
        <p:nvCxnSpPr>
          <p:cNvPr id="70" name="Google Shape;70;p14"/>
          <p:cNvCxnSpPr/>
          <p:nvPr/>
        </p:nvCxnSpPr>
        <p:spPr>
          <a:xfrm>
            <a:off x="4095200" y="3790650"/>
            <a:ext cx="1094100" cy="5700"/>
          </a:xfrm>
          <a:prstGeom prst="straightConnector1">
            <a:avLst/>
          </a:prstGeom>
          <a:noFill/>
          <a:ln w="19050" cap="flat" cmpd="sng">
            <a:solidFill>
              <a:schemeClr val="dk1"/>
            </a:solidFill>
            <a:prstDash val="solid"/>
            <a:round/>
            <a:headEnd type="none" w="med" len="med"/>
            <a:tailEnd type="triangle" w="med" len="med"/>
          </a:ln>
        </p:spPr>
      </p:cxnSp>
      <p:sp>
        <p:nvSpPr>
          <p:cNvPr id="71" name="Google Shape;71;p14"/>
          <p:cNvSpPr txBox="1"/>
          <p:nvPr/>
        </p:nvSpPr>
        <p:spPr>
          <a:xfrm>
            <a:off x="720750" y="3382088"/>
            <a:ext cx="3483900" cy="893400"/>
          </a:xfrm>
          <a:prstGeom prst="rect">
            <a:avLst/>
          </a:prstGeom>
          <a:noFill/>
          <a:ln>
            <a:noFill/>
          </a:ln>
        </p:spPr>
        <p:txBody>
          <a:bodyPr spcFirstLastPara="1" wrap="square" lIns="68575" tIns="34275" rIns="68575" bIns="34275" anchor="t" anchorCtr="0">
            <a:noAutofit/>
          </a:bodyPr>
          <a:lstStyle/>
          <a:p>
            <a:pPr marL="0" lvl="0" indent="0" rtl="1">
              <a:spcBef>
                <a:spcPts val="0"/>
              </a:spcBef>
              <a:spcAft>
                <a:spcPts val="0"/>
              </a:spcAft>
              <a:buNone/>
            </a:pPr>
            <a:r>
              <a:rPr lang="en-US" dirty="0">
                <a:solidFill>
                  <a:schemeClr val="dk1"/>
                </a:solidFill>
                <a:latin typeface="Century Gothic"/>
                <a:ea typeface="Century Gothic"/>
                <a:cs typeface="Century Gothic"/>
                <a:sym typeface="Century Gothic"/>
              </a:rPr>
              <a:t>1.</a:t>
            </a:r>
            <a:r>
              <a:rPr lang="iw" dirty="0">
                <a:solidFill>
                  <a:schemeClr val="dk1"/>
                </a:solidFill>
                <a:latin typeface="Century Gothic"/>
                <a:ea typeface="Century Gothic"/>
                <a:cs typeface="Century Gothic"/>
                <a:sym typeface="Century Gothic"/>
              </a:rPr>
              <a:t>Number of routers</a:t>
            </a:r>
            <a:endParaRPr dirty="0">
              <a:solidFill>
                <a:schemeClr val="dk1"/>
              </a:solidFill>
              <a:latin typeface="Century Gothic"/>
              <a:ea typeface="Century Gothic"/>
              <a:cs typeface="Century Gothic"/>
              <a:sym typeface="Century Gothic"/>
            </a:endParaRPr>
          </a:p>
          <a:p>
            <a:pPr marL="0" lvl="0" indent="0" rtl="1">
              <a:spcBef>
                <a:spcPts val="0"/>
              </a:spcBef>
              <a:spcAft>
                <a:spcPts val="0"/>
              </a:spcAft>
              <a:buNone/>
            </a:pPr>
            <a:r>
              <a:rPr lang="iw" dirty="0">
                <a:solidFill>
                  <a:schemeClr val="dk1"/>
                </a:solidFill>
                <a:latin typeface="Century Gothic"/>
                <a:ea typeface="Century Gothic"/>
                <a:cs typeface="Century Gothic"/>
                <a:sym typeface="Century Gothic"/>
              </a:rPr>
              <a:t>Number of client</a:t>
            </a:r>
            <a:r>
              <a:rPr lang="en-US" dirty="0">
                <a:solidFill>
                  <a:schemeClr val="dk1"/>
                </a:solidFill>
                <a:latin typeface="Century Gothic"/>
                <a:ea typeface="Century Gothic"/>
                <a:cs typeface="Century Gothic"/>
                <a:sym typeface="Century Gothic"/>
              </a:rPr>
              <a:t> (with location)</a:t>
            </a:r>
            <a:r>
              <a:rPr lang="iw" dirty="0">
                <a:solidFill>
                  <a:schemeClr val="dk1"/>
                </a:solidFill>
                <a:latin typeface="Century Gothic"/>
                <a:ea typeface="Century Gothic"/>
                <a:cs typeface="Century Gothic"/>
                <a:sym typeface="Century Gothic"/>
              </a:rPr>
              <a:t> </a:t>
            </a:r>
            <a:r>
              <a:rPr lang="en-US" dirty="0">
                <a:solidFill>
                  <a:schemeClr val="dk1"/>
                </a:solidFill>
                <a:latin typeface="Century Gothic"/>
                <a:ea typeface="Century Gothic"/>
                <a:cs typeface="Century Gothic"/>
                <a:sym typeface="Century Gothic"/>
              </a:rPr>
              <a:t>2.</a:t>
            </a:r>
            <a:endParaRPr dirty="0">
              <a:solidFill>
                <a:schemeClr val="dk1"/>
              </a:solidFill>
              <a:latin typeface="Century Gothic"/>
              <a:ea typeface="Century Gothic"/>
              <a:cs typeface="Century Gothic"/>
              <a:sym typeface="Century Gothic"/>
            </a:endParaRPr>
          </a:p>
          <a:p>
            <a:pPr marL="0" lvl="0" indent="0" rtl="1">
              <a:spcBef>
                <a:spcPts val="0"/>
              </a:spcBef>
              <a:spcAft>
                <a:spcPts val="0"/>
              </a:spcAft>
              <a:buNone/>
            </a:pPr>
            <a:r>
              <a:rPr lang="en-US" dirty="0">
                <a:solidFill>
                  <a:schemeClr val="dk1"/>
                </a:solidFill>
                <a:latin typeface="Century Gothic"/>
                <a:ea typeface="Century Gothic"/>
                <a:cs typeface="Century Gothic"/>
                <a:sym typeface="Century Gothic"/>
              </a:rPr>
              <a:t>3. </a:t>
            </a:r>
            <a:r>
              <a:rPr lang="iw" dirty="0">
                <a:solidFill>
                  <a:schemeClr val="dk1"/>
                </a:solidFill>
                <a:latin typeface="Century Gothic"/>
                <a:ea typeface="Century Gothic"/>
                <a:cs typeface="Century Gothic"/>
                <a:sym typeface="Century Gothic"/>
              </a:rPr>
              <a:t>Area intended to be covered</a:t>
            </a:r>
            <a:endParaRPr lang="en-US" dirty="0">
              <a:solidFill>
                <a:schemeClr val="dk1"/>
              </a:solidFill>
              <a:latin typeface="Century Gothic"/>
              <a:ea typeface="Century Gothic"/>
              <a:cs typeface="Century Gothic"/>
              <a:sym typeface="Century Gothic"/>
            </a:endParaRPr>
          </a:p>
          <a:p>
            <a:pPr marL="0" lvl="0" indent="0" rtl="1">
              <a:spcBef>
                <a:spcPts val="0"/>
              </a:spcBef>
              <a:spcAft>
                <a:spcPts val="0"/>
              </a:spcAft>
              <a:buNone/>
            </a:pPr>
            <a:r>
              <a:rPr lang="en-US" dirty="0">
                <a:solidFill>
                  <a:schemeClr val="dk1"/>
                </a:solidFill>
                <a:latin typeface="Century Gothic"/>
                <a:ea typeface="Century Gothic"/>
                <a:cs typeface="Century Gothic"/>
                <a:sym typeface="Century Gothic"/>
              </a:rPr>
              <a:t> (room/garden/public building).</a:t>
            </a:r>
            <a:endParaRPr lang="he" dirty="0">
              <a:solidFill>
                <a:schemeClr val="dk1"/>
              </a:solidFill>
              <a:latin typeface="Century Gothic"/>
              <a:ea typeface="Century Gothic"/>
              <a:cs typeface="Century Gothic"/>
              <a:sym typeface="Century Gothic"/>
            </a:endParaRPr>
          </a:p>
          <a:p>
            <a:pPr marL="0" lvl="0" indent="0" rtl="1">
              <a:spcBef>
                <a:spcPts val="0"/>
              </a:spcBef>
              <a:spcAft>
                <a:spcPts val="0"/>
              </a:spcAft>
              <a:buNone/>
            </a:pPr>
            <a:r>
              <a:rPr lang="he" dirty="0">
                <a:solidFill>
                  <a:schemeClr val="dk1"/>
                </a:solidFill>
                <a:latin typeface="Century Gothic"/>
                <a:ea typeface="Century Gothic"/>
                <a:cs typeface="Century Gothic"/>
                <a:sym typeface="Century Gothic"/>
              </a:rPr>
              <a:t>  </a:t>
            </a:r>
          </a:p>
          <a:p>
            <a:pPr marL="0" lvl="0" indent="0" rtl="1">
              <a:spcBef>
                <a:spcPts val="0"/>
              </a:spcBef>
              <a:spcAft>
                <a:spcPts val="0"/>
              </a:spcAft>
              <a:buNone/>
            </a:pPr>
            <a:r>
              <a:rPr lang="he-IL" dirty="0">
                <a:solidFill>
                  <a:schemeClr val="dk1"/>
                </a:solidFill>
                <a:latin typeface="Century Gothic"/>
                <a:ea typeface="Century Gothic"/>
                <a:cs typeface="Century Gothic"/>
                <a:sym typeface="Century Gothic"/>
              </a:rPr>
              <a:t> </a:t>
            </a:r>
          </a:p>
          <a:p>
            <a:pPr marL="0" marR="0" lvl="0" indent="0" rtl="1">
              <a:spcBef>
                <a:spcPts val="0"/>
              </a:spcBef>
              <a:spcAft>
                <a:spcPts val="0"/>
              </a:spcAft>
              <a:buNone/>
            </a:pPr>
            <a:endParaRPr dirty="0">
              <a:solidFill>
                <a:schemeClr val="dk1"/>
              </a:solidFill>
              <a:latin typeface="Century Gothic"/>
              <a:ea typeface="Century Gothic"/>
              <a:cs typeface="Century Gothic"/>
              <a:sym typeface="Century Gothic"/>
            </a:endParaRPr>
          </a:p>
        </p:txBody>
      </p:sp>
      <p:pic>
        <p:nvPicPr>
          <p:cNvPr id="72" name="Google Shape;72;p14"/>
          <p:cNvPicPr preferRelativeResize="0"/>
          <p:nvPr/>
        </p:nvPicPr>
        <p:blipFill rotWithShape="1">
          <a:blip r:embed="rId4">
            <a:alphaModFix/>
          </a:blip>
          <a:srcRect l="7396" t="11539" r="12288" b="6446"/>
          <a:stretch/>
        </p:blipFill>
        <p:spPr>
          <a:xfrm>
            <a:off x="5795325" y="2916775"/>
            <a:ext cx="2205100" cy="1976425"/>
          </a:xfrm>
          <a:prstGeom prst="rect">
            <a:avLst/>
          </a:prstGeom>
          <a:noFill/>
          <a:ln>
            <a:noFill/>
          </a:ln>
        </p:spPr>
      </p:pic>
      <p:sp>
        <p:nvSpPr>
          <p:cNvPr id="73" name="Google Shape;73;p14"/>
          <p:cNvSpPr txBox="1"/>
          <p:nvPr/>
        </p:nvSpPr>
        <p:spPr>
          <a:xfrm>
            <a:off x="6205325" y="4778000"/>
            <a:ext cx="1668000" cy="638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iw" sz="1100">
                <a:solidFill>
                  <a:schemeClr val="dk1"/>
                </a:solidFill>
                <a:latin typeface="Century Gothic"/>
                <a:ea typeface="Century Gothic"/>
                <a:cs typeface="Century Gothic"/>
                <a:sym typeface="Century Gothic"/>
              </a:rPr>
              <a:t>Optimal deployment</a:t>
            </a:r>
            <a:endParaRPr sz="1100">
              <a:solidFill>
                <a:schemeClr val="lt2"/>
              </a:solidFill>
              <a:latin typeface="Century Gothic"/>
              <a:ea typeface="Century Gothic"/>
              <a:cs typeface="Century Gothic"/>
              <a:sym typeface="Century Gothic"/>
            </a:endParaRPr>
          </a:p>
        </p:txBody>
      </p:sp>
      <p:sp>
        <p:nvSpPr>
          <p:cNvPr id="74" name="Google Shape;74;p14"/>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1</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Results</a:t>
            </a:r>
            <a:endParaRPr b="1">
              <a:solidFill>
                <a:srgbClr val="1C4587"/>
              </a:solidFill>
            </a:endParaRPr>
          </a:p>
        </p:txBody>
      </p:sp>
      <p:cxnSp>
        <p:nvCxnSpPr>
          <p:cNvPr id="315" name="Google Shape;315;p32"/>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sp>
        <p:nvSpPr>
          <p:cNvPr id="316" name="Google Shape;316;p32"/>
          <p:cNvSpPr txBox="1"/>
          <p:nvPr/>
        </p:nvSpPr>
        <p:spPr>
          <a:xfrm>
            <a:off x="1115443" y="1342025"/>
            <a:ext cx="7776600" cy="5244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iw" sz="1500">
                <a:solidFill>
                  <a:schemeClr val="dk1"/>
                </a:solidFill>
                <a:latin typeface="Century Gothic"/>
                <a:ea typeface="Century Gothic"/>
                <a:cs typeface="Century Gothic"/>
                <a:sym typeface="Century Gothic"/>
              </a:rPr>
              <a:t>GA:                                                                       PSO:</a:t>
            </a:r>
            <a:endParaRPr sz="1500">
              <a:solidFill>
                <a:schemeClr val="dk1"/>
              </a:solidFill>
              <a:latin typeface="Century Gothic"/>
              <a:ea typeface="Century Gothic"/>
              <a:cs typeface="Century Gothic"/>
              <a:sym typeface="Century Gothic"/>
            </a:endParaRPr>
          </a:p>
        </p:txBody>
      </p:sp>
      <p:pic>
        <p:nvPicPr>
          <p:cNvPr id="317" name="Google Shape;317;p32"/>
          <p:cNvPicPr preferRelativeResize="0"/>
          <p:nvPr/>
        </p:nvPicPr>
        <p:blipFill>
          <a:blip r:embed="rId3">
            <a:alphaModFix/>
          </a:blip>
          <a:stretch>
            <a:fillRect/>
          </a:stretch>
        </p:blipFill>
        <p:spPr>
          <a:xfrm>
            <a:off x="1256625" y="1980458"/>
            <a:ext cx="2129825" cy="2250891"/>
          </a:xfrm>
          <a:prstGeom prst="rect">
            <a:avLst/>
          </a:prstGeom>
          <a:noFill/>
          <a:ln>
            <a:noFill/>
          </a:ln>
        </p:spPr>
      </p:pic>
      <p:pic>
        <p:nvPicPr>
          <p:cNvPr id="318" name="Google Shape;318;p32"/>
          <p:cNvPicPr preferRelativeResize="0"/>
          <p:nvPr/>
        </p:nvPicPr>
        <p:blipFill>
          <a:blip r:embed="rId4">
            <a:alphaModFix/>
          </a:blip>
          <a:stretch>
            <a:fillRect/>
          </a:stretch>
        </p:blipFill>
        <p:spPr>
          <a:xfrm>
            <a:off x="5601275" y="1978988"/>
            <a:ext cx="2129825" cy="2252350"/>
          </a:xfrm>
          <a:prstGeom prst="rect">
            <a:avLst/>
          </a:prstGeom>
          <a:noFill/>
          <a:ln>
            <a:noFill/>
          </a:ln>
        </p:spPr>
      </p:pic>
      <p:pic>
        <p:nvPicPr>
          <p:cNvPr id="319" name="Google Shape;319;p32"/>
          <p:cNvPicPr preferRelativeResize="0"/>
          <p:nvPr/>
        </p:nvPicPr>
        <p:blipFill>
          <a:blip r:embed="rId5">
            <a:alphaModFix/>
          </a:blip>
          <a:stretch>
            <a:fillRect/>
          </a:stretch>
        </p:blipFill>
        <p:spPr>
          <a:xfrm>
            <a:off x="7218599" y="79500"/>
            <a:ext cx="1852751" cy="437350"/>
          </a:xfrm>
          <a:prstGeom prst="rect">
            <a:avLst/>
          </a:prstGeom>
          <a:noFill/>
          <a:ln>
            <a:noFill/>
          </a:ln>
        </p:spPr>
      </p:pic>
      <p:sp>
        <p:nvSpPr>
          <p:cNvPr id="320" name="Google Shape;320;p32"/>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19</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Results</a:t>
            </a:r>
            <a:endParaRPr b="1">
              <a:solidFill>
                <a:srgbClr val="1C4587"/>
              </a:solidFill>
            </a:endParaRPr>
          </a:p>
        </p:txBody>
      </p:sp>
      <p:cxnSp>
        <p:nvCxnSpPr>
          <p:cNvPr id="326" name="Google Shape;326;p33"/>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sp>
        <p:nvSpPr>
          <p:cNvPr id="327" name="Google Shape;327;p33"/>
          <p:cNvSpPr txBox="1"/>
          <p:nvPr/>
        </p:nvSpPr>
        <p:spPr>
          <a:xfrm>
            <a:off x="821590" y="1407150"/>
            <a:ext cx="7144200" cy="5244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iw" sz="1500">
                <a:solidFill>
                  <a:schemeClr val="dk1"/>
                </a:solidFill>
                <a:latin typeface="Century Gothic"/>
                <a:ea typeface="Century Gothic"/>
                <a:cs typeface="Century Gothic"/>
                <a:sym typeface="Century Gothic"/>
              </a:rPr>
              <a:t>GA after 300 iterations:                                       PSO after 150 iterations:</a:t>
            </a:r>
            <a:endParaRPr sz="1500">
              <a:solidFill>
                <a:schemeClr val="dk1"/>
              </a:solidFill>
              <a:latin typeface="Century Gothic"/>
              <a:ea typeface="Century Gothic"/>
              <a:cs typeface="Century Gothic"/>
              <a:sym typeface="Century Gothic"/>
            </a:endParaRPr>
          </a:p>
        </p:txBody>
      </p:sp>
      <p:pic>
        <p:nvPicPr>
          <p:cNvPr id="328" name="Google Shape;328;p33"/>
          <p:cNvPicPr preferRelativeResize="0"/>
          <p:nvPr/>
        </p:nvPicPr>
        <p:blipFill>
          <a:blip r:embed="rId3">
            <a:alphaModFix/>
          </a:blip>
          <a:stretch>
            <a:fillRect/>
          </a:stretch>
        </p:blipFill>
        <p:spPr>
          <a:xfrm>
            <a:off x="5242600" y="2059775"/>
            <a:ext cx="2976075" cy="2302526"/>
          </a:xfrm>
          <a:prstGeom prst="rect">
            <a:avLst/>
          </a:prstGeom>
          <a:noFill/>
          <a:ln>
            <a:noFill/>
          </a:ln>
        </p:spPr>
      </p:pic>
      <p:pic>
        <p:nvPicPr>
          <p:cNvPr id="329" name="Google Shape;329;p33"/>
          <p:cNvPicPr preferRelativeResize="0"/>
          <p:nvPr/>
        </p:nvPicPr>
        <p:blipFill rotWithShape="1">
          <a:blip r:embed="rId4">
            <a:alphaModFix/>
          </a:blip>
          <a:srcRect t="665"/>
          <a:stretch/>
        </p:blipFill>
        <p:spPr>
          <a:xfrm>
            <a:off x="960600" y="1959200"/>
            <a:ext cx="3230401" cy="2407657"/>
          </a:xfrm>
          <a:prstGeom prst="rect">
            <a:avLst/>
          </a:prstGeom>
          <a:noFill/>
          <a:ln>
            <a:noFill/>
          </a:ln>
        </p:spPr>
      </p:pic>
      <p:pic>
        <p:nvPicPr>
          <p:cNvPr id="330" name="Google Shape;330;p33"/>
          <p:cNvPicPr preferRelativeResize="0"/>
          <p:nvPr/>
        </p:nvPicPr>
        <p:blipFill>
          <a:blip r:embed="rId5">
            <a:alphaModFix/>
          </a:blip>
          <a:stretch>
            <a:fillRect/>
          </a:stretch>
        </p:blipFill>
        <p:spPr>
          <a:xfrm>
            <a:off x="7218599" y="79500"/>
            <a:ext cx="1852751" cy="437350"/>
          </a:xfrm>
          <a:prstGeom prst="rect">
            <a:avLst/>
          </a:prstGeom>
          <a:noFill/>
          <a:ln>
            <a:noFill/>
          </a:ln>
        </p:spPr>
      </p:pic>
      <p:sp>
        <p:nvSpPr>
          <p:cNvPr id="331" name="Google Shape;331;p33"/>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20</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Average results table</a:t>
            </a:r>
            <a:endParaRPr b="1">
              <a:solidFill>
                <a:srgbClr val="1C4587"/>
              </a:solidFill>
            </a:endParaRPr>
          </a:p>
        </p:txBody>
      </p:sp>
      <p:graphicFrame>
        <p:nvGraphicFramePr>
          <p:cNvPr id="337" name="Google Shape;337;p34"/>
          <p:cNvGraphicFramePr/>
          <p:nvPr/>
        </p:nvGraphicFramePr>
        <p:xfrm>
          <a:off x="1218750" y="1701838"/>
          <a:ext cx="6574050" cy="2846450"/>
        </p:xfrm>
        <a:graphic>
          <a:graphicData uri="http://schemas.openxmlformats.org/drawingml/2006/table">
            <a:tbl>
              <a:tblPr>
                <a:noFill/>
                <a:tableStyleId>{1D142F04-DDAA-4E6B-A845-3C628B6946F9}</a:tableStyleId>
              </a:tblPr>
              <a:tblGrid>
                <a:gridCol w="1155050">
                  <a:extLst>
                    <a:ext uri="{9D8B030D-6E8A-4147-A177-3AD203B41FA5}">
                      <a16:colId xmlns:a16="http://schemas.microsoft.com/office/drawing/2014/main" val="20000"/>
                    </a:ext>
                  </a:extLst>
                </a:gridCol>
                <a:gridCol w="1155050">
                  <a:extLst>
                    <a:ext uri="{9D8B030D-6E8A-4147-A177-3AD203B41FA5}">
                      <a16:colId xmlns:a16="http://schemas.microsoft.com/office/drawing/2014/main" val="20001"/>
                    </a:ext>
                  </a:extLst>
                </a:gridCol>
                <a:gridCol w="1155050">
                  <a:extLst>
                    <a:ext uri="{9D8B030D-6E8A-4147-A177-3AD203B41FA5}">
                      <a16:colId xmlns:a16="http://schemas.microsoft.com/office/drawing/2014/main" val="20002"/>
                    </a:ext>
                  </a:extLst>
                </a:gridCol>
                <a:gridCol w="1169625">
                  <a:extLst>
                    <a:ext uri="{9D8B030D-6E8A-4147-A177-3AD203B41FA5}">
                      <a16:colId xmlns:a16="http://schemas.microsoft.com/office/drawing/2014/main" val="20003"/>
                    </a:ext>
                  </a:extLst>
                </a:gridCol>
                <a:gridCol w="1157800">
                  <a:extLst>
                    <a:ext uri="{9D8B030D-6E8A-4147-A177-3AD203B41FA5}">
                      <a16:colId xmlns:a16="http://schemas.microsoft.com/office/drawing/2014/main" val="20004"/>
                    </a:ext>
                  </a:extLst>
                </a:gridCol>
                <a:gridCol w="781475">
                  <a:extLst>
                    <a:ext uri="{9D8B030D-6E8A-4147-A177-3AD203B41FA5}">
                      <a16:colId xmlns:a16="http://schemas.microsoft.com/office/drawing/2014/main" val="20005"/>
                    </a:ext>
                  </a:extLst>
                </a:gridCol>
              </a:tblGrid>
              <a:tr h="995250">
                <a:tc>
                  <a:txBody>
                    <a:bodyPr/>
                    <a:lstStyle/>
                    <a:p>
                      <a:pPr marL="0" lvl="0" indent="0" algn="ctr" rtl="0">
                        <a:lnSpc>
                          <a:spcPct val="115000"/>
                        </a:lnSpc>
                        <a:spcBef>
                          <a:spcPts val="0"/>
                        </a:spcBef>
                        <a:spcAft>
                          <a:spcPts val="0"/>
                        </a:spcAft>
                        <a:buNone/>
                      </a:pPr>
                      <a:r>
                        <a:rPr lang="iw" b="1">
                          <a:solidFill>
                            <a:schemeClr val="dk1"/>
                          </a:solidFill>
                        </a:rPr>
                        <a:t>Algorithm</a:t>
                      </a:r>
                      <a:endParaRPr b="1">
                        <a:solidFill>
                          <a:schemeClr val="dk1"/>
                        </a:solidFill>
                      </a:endParaRPr>
                    </a:p>
                  </a:txBody>
                  <a:tcPr marL="68575" marR="6857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b="1">
                          <a:solidFill>
                            <a:schemeClr val="dk1"/>
                          </a:solidFill>
                        </a:rPr>
                        <a:t>Iteration number</a:t>
                      </a:r>
                      <a:endParaRPr b="1">
                        <a:solidFill>
                          <a:schemeClr val="dk1"/>
                        </a:solidFill>
                      </a:endParaRPr>
                    </a:p>
                  </a:txBody>
                  <a:tcPr marL="68575" marR="6857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b="1">
                          <a:solidFill>
                            <a:schemeClr val="dk1"/>
                          </a:solidFill>
                        </a:rPr>
                        <a:t>Size</a:t>
                      </a:r>
                      <a:endParaRPr b="1">
                        <a:solidFill>
                          <a:schemeClr val="dk1"/>
                        </a:solidFill>
                      </a:endParaRPr>
                    </a:p>
                  </a:txBody>
                  <a:tcPr marL="68575" marR="6857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b="1">
                          <a:solidFill>
                            <a:schemeClr val="dk1"/>
                          </a:solidFill>
                        </a:rPr>
                        <a:t>Coverage</a:t>
                      </a:r>
                      <a:endParaRPr b="1">
                        <a:solidFill>
                          <a:schemeClr val="dk1"/>
                        </a:solidFill>
                      </a:endParaRPr>
                    </a:p>
                  </a:txBody>
                  <a:tcPr marL="68575" marR="6857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b="1">
                          <a:solidFill>
                            <a:schemeClr val="dk1"/>
                          </a:solidFill>
                        </a:rPr>
                        <a:t>Giant component size</a:t>
                      </a:r>
                      <a:endParaRPr b="1">
                        <a:solidFill>
                          <a:schemeClr val="dk1"/>
                        </a:solidFill>
                      </a:endParaRPr>
                    </a:p>
                  </a:txBody>
                  <a:tcPr marL="68575" marR="6857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b="1">
                          <a:solidFill>
                            <a:schemeClr val="dk1"/>
                          </a:solidFill>
                        </a:rPr>
                        <a:t>Fitness value</a:t>
                      </a:r>
                      <a:endParaRPr b="1">
                        <a:solidFill>
                          <a:schemeClr val="dk1"/>
                        </a:solidFill>
                      </a:endParaRPr>
                    </a:p>
                  </a:txBody>
                  <a:tcPr marL="68575" marR="6857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62800">
                <a:tc>
                  <a:txBody>
                    <a:bodyPr/>
                    <a:lstStyle/>
                    <a:p>
                      <a:pPr marL="0" lvl="0" indent="0" algn="ctr" rtl="0">
                        <a:lnSpc>
                          <a:spcPct val="115000"/>
                        </a:lnSpc>
                        <a:spcBef>
                          <a:spcPts val="0"/>
                        </a:spcBef>
                        <a:spcAft>
                          <a:spcPts val="0"/>
                        </a:spcAft>
                        <a:buNone/>
                      </a:pPr>
                      <a:r>
                        <a:rPr lang="iw">
                          <a:solidFill>
                            <a:schemeClr val="dk1"/>
                          </a:solidFill>
                        </a:rPr>
                        <a:t>GA</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a:solidFill>
                            <a:schemeClr val="dk1"/>
                          </a:solidFill>
                        </a:rPr>
                        <a:t>300</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a:solidFill>
                            <a:schemeClr val="dk1"/>
                          </a:solidFill>
                        </a:rPr>
                        <a:t>42x42</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a:solidFill>
                            <a:schemeClr val="dk1"/>
                          </a:solidFill>
                        </a:rPr>
                        <a:t>82%</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a:solidFill>
                            <a:schemeClr val="dk1"/>
                          </a:solidFill>
                        </a:rPr>
                        <a:t>4</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a:solidFill>
                            <a:schemeClr val="dk1"/>
                          </a:solidFill>
                        </a:rPr>
                        <a:t>83.1%</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62800">
                <a:tc>
                  <a:txBody>
                    <a:bodyPr/>
                    <a:lstStyle/>
                    <a:p>
                      <a:pPr marL="0" lvl="0" indent="0" algn="ctr" rtl="0">
                        <a:lnSpc>
                          <a:spcPct val="115000"/>
                        </a:lnSpc>
                        <a:spcBef>
                          <a:spcPts val="0"/>
                        </a:spcBef>
                        <a:spcAft>
                          <a:spcPts val="0"/>
                        </a:spcAft>
                        <a:buNone/>
                      </a:pPr>
                      <a:r>
                        <a:rPr lang="iw">
                          <a:solidFill>
                            <a:schemeClr val="dk1"/>
                          </a:solidFill>
                        </a:rPr>
                        <a:t>PSO</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a:solidFill>
                            <a:schemeClr val="dk1"/>
                          </a:solidFill>
                        </a:rPr>
                        <a:t>300</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a:solidFill>
                            <a:schemeClr val="dk1"/>
                          </a:solidFill>
                        </a:rPr>
                        <a:t>42x42</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a:solidFill>
                            <a:schemeClr val="dk1"/>
                          </a:solidFill>
                        </a:rPr>
                        <a:t>77%</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a:solidFill>
                            <a:schemeClr val="dk1"/>
                          </a:solidFill>
                        </a:rPr>
                        <a:t>8</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a:solidFill>
                            <a:schemeClr val="dk1"/>
                          </a:solidFill>
                        </a:rPr>
                        <a:t>87.8%</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62800">
                <a:tc>
                  <a:txBody>
                    <a:bodyPr/>
                    <a:lstStyle/>
                    <a:p>
                      <a:pPr marL="0" lvl="0" indent="0" algn="ctr" rtl="0">
                        <a:lnSpc>
                          <a:spcPct val="115000"/>
                        </a:lnSpc>
                        <a:spcBef>
                          <a:spcPts val="0"/>
                        </a:spcBef>
                        <a:spcAft>
                          <a:spcPts val="0"/>
                        </a:spcAft>
                        <a:buNone/>
                      </a:pPr>
                      <a:r>
                        <a:rPr lang="iw">
                          <a:solidFill>
                            <a:schemeClr val="dk1"/>
                          </a:solidFill>
                        </a:rPr>
                        <a:t>GA</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a:solidFill>
                            <a:schemeClr val="dk1"/>
                          </a:solidFill>
                        </a:rPr>
                        <a:t>300</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a:solidFill>
                            <a:schemeClr val="dk1"/>
                          </a:solidFill>
                        </a:rPr>
                        <a:t>36x36</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a:solidFill>
                            <a:schemeClr val="dk1"/>
                          </a:solidFill>
                        </a:rPr>
                        <a:t>89%</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a:solidFill>
                            <a:schemeClr val="dk1"/>
                          </a:solidFill>
                        </a:rPr>
                        <a:t>6</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a:solidFill>
                            <a:schemeClr val="dk1"/>
                          </a:solidFill>
                        </a:rPr>
                        <a:t>88.3%</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62800">
                <a:tc>
                  <a:txBody>
                    <a:bodyPr/>
                    <a:lstStyle/>
                    <a:p>
                      <a:pPr marL="0" lvl="0" indent="0" algn="ctr" rtl="0">
                        <a:lnSpc>
                          <a:spcPct val="115000"/>
                        </a:lnSpc>
                        <a:spcBef>
                          <a:spcPts val="0"/>
                        </a:spcBef>
                        <a:spcAft>
                          <a:spcPts val="0"/>
                        </a:spcAft>
                        <a:buNone/>
                      </a:pPr>
                      <a:r>
                        <a:rPr lang="iw">
                          <a:solidFill>
                            <a:schemeClr val="dk1"/>
                          </a:solidFill>
                        </a:rPr>
                        <a:t>PSO</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a:solidFill>
                            <a:schemeClr val="dk1"/>
                          </a:solidFill>
                        </a:rPr>
                        <a:t>300</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a:solidFill>
                            <a:schemeClr val="dk1"/>
                          </a:solidFill>
                        </a:rPr>
                        <a:t>36x36</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a:solidFill>
                            <a:schemeClr val="dk1"/>
                          </a:solidFill>
                        </a:rPr>
                        <a:t>83%</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a:solidFill>
                            <a:schemeClr val="dk1"/>
                          </a:solidFill>
                        </a:rPr>
                        <a:t>9</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w">
                          <a:solidFill>
                            <a:schemeClr val="dk1"/>
                          </a:solidFill>
                        </a:rPr>
                        <a:t>92.8%</a:t>
                      </a:r>
                      <a:endParaRPr>
                        <a:solidFill>
                          <a:schemeClr val="dk1"/>
                        </a:solidFill>
                      </a:endParaRPr>
                    </a:p>
                  </a:txBody>
                  <a:tcPr marL="68575" marR="6857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cxnSp>
        <p:nvCxnSpPr>
          <p:cNvPr id="338" name="Google Shape;338;p34"/>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339" name="Google Shape;339;p34"/>
          <p:cNvPicPr preferRelativeResize="0"/>
          <p:nvPr/>
        </p:nvPicPr>
        <p:blipFill>
          <a:blip r:embed="rId3">
            <a:alphaModFix/>
          </a:blip>
          <a:stretch>
            <a:fillRect/>
          </a:stretch>
        </p:blipFill>
        <p:spPr>
          <a:xfrm>
            <a:off x="7218599" y="79500"/>
            <a:ext cx="1852751" cy="437350"/>
          </a:xfrm>
          <a:prstGeom prst="rect">
            <a:avLst/>
          </a:prstGeom>
          <a:noFill/>
          <a:ln>
            <a:noFill/>
          </a:ln>
        </p:spPr>
      </p:pic>
      <p:sp>
        <p:nvSpPr>
          <p:cNvPr id="340" name="Google Shape;340;p34"/>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21</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Result images </a:t>
            </a:r>
            <a:endParaRPr b="1">
              <a:solidFill>
                <a:srgbClr val="1C4587"/>
              </a:solidFill>
            </a:endParaRPr>
          </a:p>
        </p:txBody>
      </p:sp>
      <p:cxnSp>
        <p:nvCxnSpPr>
          <p:cNvPr id="346" name="Google Shape;346;p35"/>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347" name="Google Shape;347;p35"/>
          <p:cNvPicPr preferRelativeResize="0"/>
          <p:nvPr/>
        </p:nvPicPr>
        <p:blipFill>
          <a:blip r:embed="rId3">
            <a:alphaModFix/>
          </a:blip>
          <a:stretch>
            <a:fillRect/>
          </a:stretch>
        </p:blipFill>
        <p:spPr>
          <a:xfrm>
            <a:off x="7218599" y="79500"/>
            <a:ext cx="1852751" cy="437350"/>
          </a:xfrm>
          <a:prstGeom prst="rect">
            <a:avLst/>
          </a:prstGeom>
          <a:noFill/>
          <a:ln>
            <a:noFill/>
          </a:ln>
        </p:spPr>
      </p:pic>
      <p:pic>
        <p:nvPicPr>
          <p:cNvPr id="348" name="Google Shape;348;p35"/>
          <p:cNvPicPr preferRelativeResize="0"/>
          <p:nvPr/>
        </p:nvPicPr>
        <p:blipFill>
          <a:blip r:embed="rId4">
            <a:alphaModFix/>
          </a:blip>
          <a:stretch>
            <a:fillRect/>
          </a:stretch>
        </p:blipFill>
        <p:spPr>
          <a:xfrm>
            <a:off x="4805017" y="2176718"/>
            <a:ext cx="4099557" cy="2346975"/>
          </a:xfrm>
          <a:prstGeom prst="rect">
            <a:avLst/>
          </a:prstGeom>
          <a:noFill/>
          <a:ln>
            <a:noFill/>
          </a:ln>
        </p:spPr>
      </p:pic>
      <p:sp>
        <p:nvSpPr>
          <p:cNvPr id="349" name="Google Shape;349;p35"/>
          <p:cNvSpPr txBox="1"/>
          <p:nvPr/>
        </p:nvSpPr>
        <p:spPr>
          <a:xfrm>
            <a:off x="502225" y="1498600"/>
            <a:ext cx="8330100" cy="5244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iw" sz="1500">
                <a:solidFill>
                  <a:schemeClr val="dk1"/>
                </a:solidFill>
                <a:latin typeface="Century Gothic"/>
                <a:ea typeface="Century Gothic"/>
                <a:cs typeface="Century Gothic"/>
                <a:sym typeface="Century Gothic"/>
              </a:rPr>
              <a:t>GA:                                                                       PSO:</a:t>
            </a:r>
            <a:endParaRPr sz="1500">
              <a:solidFill>
                <a:schemeClr val="dk1"/>
              </a:solidFill>
              <a:latin typeface="Century Gothic"/>
              <a:ea typeface="Century Gothic"/>
              <a:cs typeface="Century Gothic"/>
              <a:sym typeface="Century Gothic"/>
            </a:endParaRPr>
          </a:p>
        </p:txBody>
      </p:sp>
      <p:pic>
        <p:nvPicPr>
          <p:cNvPr id="350" name="Google Shape;350;p35"/>
          <p:cNvPicPr preferRelativeResize="0"/>
          <p:nvPr/>
        </p:nvPicPr>
        <p:blipFill>
          <a:blip r:embed="rId5">
            <a:alphaModFix/>
          </a:blip>
          <a:stretch>
            <a:fillRect/>
          </a:stretch>
        </p:blipFill>
        <p:spPr>
          <a:xfrm>
            <a:off x="300375" y="2176725"/>
            <a:ext cx="4138097" cy="2346975"/>
          </a:xfrm>
          <a:prstGeom prst="rect">
            <a:avLst/>
          </a:prstGeom>
          <a:noFill/>
          <a:ln>
            <a:noFill/>
          </a:ln>
        </p:spPr>
      </p:pic>
      <p:sp>
        <p:nvSpPr>
          <p:cNvPr id="351" name="Google Shape;351;p35"/>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22</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Project goals</a:t>
            </a:r>
            <a:endParaRPr b="1">
              <a:solidFill>
                <a:srgbClr val="1C4587"/>
              </a:solidFill>
            </a:endParaRPr>
          </a:p>
        </p:txBody>
      </p:sp>
      <p:sp>
        <p:nvSpPr>
          <p:cNvPr id="357" name="Google Shape;357;p36"/>
          <p:cNvSpPr txBox="1"/>
          <p:nvPr/>
        </p:nvSpPr>
        <p:spPr>
          <a:xfrm>
            <a:off x="333875" y="1101001"/>
            <a:ext cx="8384400" cy="3790800"/>
          </a:xfrm>
          <a:prstGeom prst="rect">
            <a:avLst/>
          </a:prstGeom>
          <a:noFill/>
          <a:ln>
            <a:noFill/>
          </a:ln>
        </p:spPr>
        <p:txBody>
          <a:bodyPr spcFirstLastPara="1" wrap="square" lIns="68575" tIns="34275" rIns="68575" bIns="34275" anchor="t" anchorCtr="0">
            <a:noAutofit/>
          </a:bodyPr>
          <a:lstStyle/>
          <a:p>
            <a:pPr marL="457200" marR="0" lvl="0" indent="0" algn="l" rtl="0">
              <a:lnSpc>
                <a:spcPct val="115000"/>
              </a:lnSpc>
              <a:spcBef>
                <a:spcPts val="0"/>
              </a:spcBef>
              <a:spcAft>
                <a:spcPts val="0"/>
              </a:spcAft>
              <a:buNone/>
            </a:pPr>
            <a:endParaRPr>
              <a:solidFill>
                <a:srgbClr val="F3F3F3"/>
              </a:solidFill>
              <a:latin typeface="Century Gothic"/>
              <a:ea typeface="Century Gothic"/>
              <a:cs typeface="Century Gothic"/>
              <a:sym typeface="Century Gothic"/>
            </a:endParaRPr>
          </a:p>
          <a:p>
            <a:pPr marL="457200" marR="0" lvl="0"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Develop a sophisticated algorithmic solution for optimizing the placement of routers in Wireless Mesh Networks using GA and PSO -</a:t>
            </a:r>
            <a:r>
              <a:rPr lang="iw" b="1">
                <a:solidFill>
                  <a:srgbClr val="6AA84F"/>
                </a:solidFill>
                <a:latin typeface="Century Gothic"/>
                <a:ea typeface="Century Gothic"/>
                <a:cs typeface="Century Gothic"/>
                <a:sym typeface="Century Gothic"/>
              </a:rPr>
              <a:t> achieved</a:t>
            </a:r>
            <a:r>
              <a:rPr lang="iw">
                <a:solidFill>
                  <a:schemeClr val="dk1"/>
                </a:solidFill>
                <a:latin typeface="Century Gothic"/>
                <a:ea typeface="Century Gothic"/>
                <a:cs typeface="Century Gothic"/>
                <a:sym typeface="Century Gothic"/>
              </a:rPr>
              <a:t>.</a:t>
            </a:r>
            <a:endParaRPr>
              <a:solidFill>
                <a:schemeClr val="dk1"/>
              </a:solidFill>
              <a:latin typeface="Century Gothic"/>
              <a:ea typeface="Century Gothic"/>
              <a:cs typeface="Century Gothic"/>
              <a:sym typeface="Century Gothic"/>
            </a:endParaRPr>
          </a:p>
          <a:p>
            <a:pPr marL="457200" marR="0" lvl="0"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Create a software program with a user-friendly interface for intuitive interaction, providing data into network performance and router placement strategies -</a:t>
            </a:r>
            <a:r>
              <a:rPr lang="iw">
                <a:solidFill>
                  <a:srgbClr val="F3F3F3"/>
                </a:solidFill>
                <a:latin typeface="Century Gothic"/>
                <a:ea typeface="Century Gothic"/>
                <a:cs typeface="Century Gothic"/>
                <a:sym typeface="Century Gothic"/>
              </a:rPr>
              <a:t> </a:t>
            </a:r>
            <a:r>
              <a:rPr lang="iw" b="1">
                <a:solidFill>
                  <a:srgbClr val="6AA84F"/>
                </a:solidFill>
                <a:latin typeface="Century Gothic"/>
                <a:ea typeface="Century Gothic"/>
                <a:cs typeface="Century Gothic"/>
                <a:sym typeface="Century Gothic"/>
              </a:rPr>
              <a:t>achieved</a:t>
            </a:r>
            <a:r>
              <a:rPr lang="iw">
                <a:solidFill>
                  <a:srgbClr val="6AA84F"/>
                </a:solidFill>
                <a:latin typeface="Century Gothic"/>
                <a:ea typeface="Century Gothic"/>
                <a:cs typeface="Century Gothic"/>
                <a:sym typeface="Century Gothic"/>
              </a:rPr>
              <a:t>.</a:t>
            </a:r>
            <a:endParaRPr>
              <a:solidFill>
                <a:srgbClr val="6AA84F"/>
              </a:solidFill>
              <a:latin typeface="Century Gothic"/>
              <a:ea typeface="Century Gothic"/>
              <a:cs typeface="Century Gothic"/>
              <a:sym typeface="Century Gothic"/>
            </a:endParaRPr>
          </a:p>
          <a:p>
            <a:pPr marL="457200" marR="0" lvl="0"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Enhance network coverage, minimize interference, and improve overall network in terms of router placement -</a:t>
            </a:r>
            <a:r>
              <a:rPr lang="iw">
                <a:solidFill>
                  <a:srgbClr val="F3F3F3"/>
                </a:solidFill>
                <a:latin typeface="Century Gothic"/>
                <a:ea typeface="Century Gothic"/>
                <a:cs typeface="Century Gothic"/>
                <a:sym typeface="Century Gothic"/>
              </a:rPr>
              <a:t> </a:t>
            </a:r>
            <a:r>
              <a:rPr lang="iw" b="1">
                <a:solidFill>
                  <a:srgbClr val="FF9900"/>
                </a:solidFill>
                <a:latin typeface="Century Gothic"/>
                <a:ea typeface="Century Gothic"/>
                <a:cs typeface="Century Gothic"/>
                <a:sym typeface="Century Gothic"/>
              </a:rPr>
              <a:t>semi-achieved.</a:t>
            </a:r>
            <a:endParaRPr>
              <a:solidFill>
                <a:schemeClr val="lt2"/>
              </a:solidFill>
              <a:latin typeface="Century Gothic"/>
              <a:ea typeface="Century Gothic"/>
              <a:cs typeface="Century Gothic"/>
              <a:sym typeface="Century Gothic"/>
            </a:endParaRPr>
          </a:p>
        </p:txBody>
      </p:sp>
      <p:cxnSp>
        <p:nvCxnSpPr>
          <p:cNvPr id="358" name="Google Shape;358;p36"/>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359" name="Google Shape;359;p36"/>
          <p:cNvPicPr preferRelativeResize="0"/>
          <p:nvPr/>
        </p:nvPicPr>
        <p:blipFill>
          <a:blip r:embed="rId3">
            <a:alphaModFix/>
          </a:blip>
          <a:stretch>
            <a:fillRect/>
          </a:stretch>
        </p:blipFill>
        <p:spPr>
          <a:xfrm>
            <a:off x="7218599" y="79500"/>
            <a:ext cx="1852751" cy="437350"/>
          </a:xfrm>
          <a:prstGeom prst="rect">
            <a:avLst/>
          </a:prstGeom>
          <a:noFill/>
          <a:ln>
            <a:noFill/>
          </a:ln>
        </p:spPr>
      </p:pic>
      <p:sp>
        <p:nvSpPr>
          <p:cNvPr id="360" name="Google Shape;360;p36"/>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23</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Challenges and dealing with them</a:t>
            </a:r>
            <a:endParaRPr b="1">
              <a:solidFill>
                <a:srgbClr val="1C4587"/>
              </a:solidFill>
            </a:endParaRPr>
          </a:p>
        </p:txBody>
      </p:sp>
      <p:sp>
        <p:nvSpPr>
          <p:cNvPr id="366" name="Google Shape;366;p37"/>
          <p:cNvSpPr txBox="1"/>
          <p:nvPr/>
        </p:nvSpPr>
        <p:spPr>
          <a:xfrm>
            <a:off x="379800" y="930876"/>
            <a:ext cx="8384400" cy="3790800"/>
          </a:xfrm>
          <a:prstGeom prst="rect">
            <a:avLst/>
          </a:prstGeom>
          <a:noFill/>
          <a:ln>
            <a:noFill/>
          </a:ln>
        </p:spPr>
        <p:txBody>
          <a:bodyPr spcFirstLastPara="1" wrap="square" lIns="68575" tIns="34275" rIns="68575" bIns="34275" anchor="t" anchorCtr="0">
            <a:noAutofit/>
          </a:bodyPr>
          <a:lstStyle/>
          <a:p>
            <a:pPr marL="0" marR="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a:p>
            <a:pPr marL="457200" marR="0" lvl="0"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Understanding the underlying principles of GA and PSO</a:t>
            </a:r>
            <a:endParaRPr>
              <a:solidFill>
                <a:schemeClr val="dk1"/>
              </a:solidFill>
              <a:latin typeface="Century Gothic"/>
              <a:ea typeface="Century Gothic"/>
              <a:cs typeface="Century Gothic"/>
              <a:sym typeface="Century Gothic"/>
            </a:endParaRPr>
          </a:p>
          <a:p>
            <a:pPr marL="914400" marR="0" lvl="1"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in-depth study of algorithmic complexities.</a:t>
            </a:r>
            <a:endParaRPr>
              <a:solidFill>
                <a:schemeClr val="dk1"/>
              </a:solidFill>
              <a:latin typeface="Century Gothic"/>
              <a:ea typeface="Century Gothic"/>
              <a:cs typeface="Century Gothic"/>
              <a:sym typeface="Century Gothic"/>
            </a:endParaRPr>
          </a:p>
          <a:p>
            <a:pPr marL="457200" marR="0" lvl="0"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Implementing the GA and PSO algorithms in Python ensuring efficiency, scalability </a:t>
            </a:r>
            <a:endParaRPr>
              <a:solidFill>
                <a:schemeClr val="dk1"/>
              </a:solidFill>
              <a:latin typeface="Century Gothic"/>
              <a:ea typeface="Century Gothic"/>
              <a:cs typeface="Century Gothic"/>
              <a:sym typeface="Century Gothic"/>
            </a:endParaRPr>
          </a:p>
          <a:p>
            <a:pPr marL="914400" marR="0" lvl="1"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a step by step coding and testing.</a:t>
            </a:r>
            <a:endParaRPr>
              <a:solidFill>
                <a:schemeClr val="dk1"/>
              </a:solidFill>
              <a:latin typeface="Century Gothic"/>
              <a:ea typeface="Century Gothic"/>
              <a:cs typeface="Century Gothic"/>
              <a:sym typeface="Century Gothic"/>
            </a:endParaRPr>
          </a:p>
          <a:p>
            <a:pPr marL="457200" marR="0" lvl="0"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Establishing parameters and weights for the fitness function </a:t>
            </a:r>
            <a:endParaRPr>
              <a:solidFill>
                <a:schemeClr val="dk1"/>
              </a:solidFill>
              <a:latin typeface="Century Gothic"/>
              <a:ea typeface="Century Gothic"/>
              <a:cs typeface="Century Gothic"/>
              <a:sym typeface="Century Gothic"/>
            </a:endParaRPr>
          </a:p>
          <a:p>
            <a:pPr marL="914400" marR="0" lvl="1"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careful tuning and evaluation to achieve an optimal solution.</a:t>
            </a:r>
            <a:endParaRPr>
              <a:solidFill>
                <a:schemeClr val="dk1"/>
              </a:solidFill>
              <a:latin typeface="Century Gothic"/>
              <a:ea typeface="Century Gothic"/>
              <a:cs typeface="Century Gothic"/>
              <a:sym typeface="Century Gothic"/>
            </a:endParaRPr>
          </a:p>
          <a:p>
            <a:pPr marL="457200" marR="0" lvl="0"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Balancing the workload between team members </a:t>
            </a:r>
            <a:endParaRPr>
              <a:solidFill>
                <a:schemeClr val="dk1"/>
              </a:solidFill>
              <a:latin typeface="Century Gothic"/>
              <a:ea typeface="Century Gothic"/>
              <a:cs typeface="Century Gothic"/>
              <a:sym typeface="Century Gothic"/>
            </a:endParaRPr>
          </a:p>
          <a:p>
            <a:pPr marL="914400" marR="0" lvl="1"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effective communication,  and collaboration.</a:t>
            </a:r>
            <a:endParaRPr>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a:solidFill>
                <a:schemeClr val="lt2"/>
              </a:solidFill>
              <a:latin typeface="Century Gothic"/>
              <a:ea typeface="Century Gothic"/>
              <a:cs typeface="Century Gothic"/>
              <a:sym typeface="Century Gothic"/>
            </a:endParaRPr>
          </a:p>
        </p:txBody>
      </p:sp>
      <p:cxnSp>
        <p:nvCxnSpPr>
          <p:cNvPr id="367" name="Google Shape;367;p37"/>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368" name="Google Shape;368;p37"/>
          <p:cNvPicPr preferRelativeResize="0"/>
          <p:nvPr/>
        </p:nvPicPr>
        <p:blipFill>
          <a:blip r:embed="rId3">
            <a:alphaModFix/>
          </a:blip>
          <a:stretch>
            <a:fillRect/>
          </a:stretch>
        </p:blipFill>
        <p:spPr>
          <a:xfrm>
            <a:off x="7218599" y="79500"/>
            <a:ext cx="1852751" cy="437350"/>
          </a:xfrm>
          <a:prstGeom prst="rect">
            <a:avLst/>
          </a:prstGeom>
          <a:noFill/>
          <a:ln>
            <a:noFill/>
          </a:ln>
        </p:spPr>
      </p:pic>
      <p:sp>
        <p:nvSpPr>
          <p:cNvPr id="369" name="Google Shape;369;p37"/>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24</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Conclusions</a:t>
            </a:r>
            <a:endParaRPr b="1">
              <a:solidFill>
                <a:srgbClr val="1C4587"/>
              </a:solidFill>
            </a:endParaRPr>
          </a:p>
        </p:txBody>
      </p:sp>
      <p:sp>
        <p:nvSpPr>
          <p:cNvPr id="375" name="Google Shape;375;p38"/>
          <p:cNvSpPr txBox="1"/>
          <p:nvPr/>
        </p:nvSpPr>
        <p:spPr>
          <a:xfrm>
            <a:off x="311700" y="930875"/>
            <a:ext cx="8384400" cy="2961600"/>
          </a:xfrm>
          <a:prstGeom prst="rect">
            <a:avLst/>
          </a:prstGeom>
          <a:noFill/>
          <a:ln>
            <a:noFill/>
          </a:ln>
        </p:spPr>
        <p:txBody>
          <a:bodyPr spcFirstLastPara="1" wrap="square" lIns="68575" tIns="34275" rIns="68575" bIns="34275" anchor="t" anchorCtr="0">
            <a:noAutofit/>
          </a:bodyPr>
          <a:lstStyle/>
          <a:p>
            <a:pPr marL="457200" marR="0" lvl="0" indent="0" algn="l" rtl="0">
              <a:lnSpc>
                <a:spcPct val="115000"/>
              </a:lnSpc>
              <a:spcBef>
                <a:spcPts val="0"/>
              </a:spcBef>
              <a:spcAft>
                <a:spcPts val="0"/>
              </a:spcAft>
              <a:buNone/>
            </a:pPr>
            <a:endParaRPr>
              <a:solidFill>
                <a:srgbClr val="F3F3F3"/>
              </a:solidFill>
              <a:latin typeface="Century Gothic"/>
              <a:ea typeface="Century Gothic"/>
              <a:cs typeface="Century Gothic"/>
              <a:sym typeface="Century Gothic"/>
            </a:endParaRPr>
          </a:p>
          <a:p>
            <a:pPr marL="457200" marR="0" lvl="0"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Genetic Algorithm:</a:t>
            </a:r>
            <a:endParaRPr>
              <a:solidFill>
                <a:schemeClr val="dk1"/>
              </a:solidFill>
              <a:latin typeface="Century Gothic"/>
              <a:ea typeface="Century Gothic"/>
              <a:cs typeface="Century Gothic"/>
              <a:sym typeface="Century Gothic"/>
            </a:endParaRPr>
          </a:p>
          <a:p>
            <a:pPr marL="914400" marR="0" lvl="1"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Suitable for establishing multiple mesh networks in a desired area with several mesh clients.</a:t>
            </a:r>
            <a:endParaRPr>
              <a:solidFill>
                <a:schemeClr val="dk1"/>
              </a:solidFill>
              <a:latin typeface="Century Gothic"/>
              <a:ea typeface="Century Gothic"/>
              <a:cs typeface="Century Gothic"/>
              <a:sym typeface="Century Gothic"/>
            </a:endParaRPr>
          </a:p>
          <a:p>
            <a:pPr marL="457200" lvl="0"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Particle swarm optimization:</a:t>
            </a:r>
            <a:endParaRPr>
              <a:solidFill>
                <a:schemeClr val="dk1"/>
              </a:solidFill>
              <a:latin typeface="Century Gothic"/>
              <a:ea typeface="Century Gothic"/>
              <a:cs typeface="Century Gothic"/>
              <a:sym typeface="Century Gothic"/>
            </a:endParaRPr>
          </a:p>
          <a:p>
            <a:pPr marL="914400" lvl="1"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Recommended for a connected mesh network focused on connectivity over coverage.</a:t>
            </a:r>
            <a:endParaRPr>
              <a:solidFill>
                <a:schemeClr val="dk1"/>
              </a:solidFill>
              <a:latin typeface="Century Gothic"/>
              <a:ea typeface="Century Gothic"/>
              <a:cs typeface="Century Gothic"/>
              <a:sym typeface="Century Gothic"/>
            </a:endParaRPr>
          </a:p>
          <a:p>
            <a:pPr marL="457200" lvl="0"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A common conclusion drawn from the study is the necessity for each algorithm to have a unique fitness function.</a:t>
            </a: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rgbClr val="F3F3F3"/>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endParaRPr>
              <a:solidFill>
                <a:srgbClr val="F3F3F3"/>
              </a:solidFill>
              <a:latin typeface="Century Gothic"/>
              <a:ea typeface="Century Gothic"/>
              <a:cs typeface="Century Gothic"/>
              <a:sym typeface="Century Gothic"/>
            </a:endParaRPr>
          </a:p>
          <a:p>
            <a:pPr marL="0" marR="0" lvl="0" indent="0" algn="l" rtl="0">
              <a:spcBef>
                <a:spcPts val="0"/>
              </a:spcBef>
              <a:spcAft>
                <a:spcPts val="0"/>
              </a:spcAft>
              <a:buNone/>
            </a:pPr>
            <a:endParaRPr>
              <a:solidFill>
                <a:schemeClr val="lt2"/>
              </a:solidFill>
              <a:latin typeface="Century Gothic"/>
              <a:ea typeface="Century Gothic"/>
              <a:cs typeface="Century Gothic"/>
              <a:sym typeface="Century Gothic"/>
            </a:endParaRPr>
          </a:p>
        </p:txBody>
      </p:sp>
      <p:cxnSp>
        <p:nvCxnSpPr>
          <p:cNvPr id="376" name="Google Shape;376;p38"/>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377" name="Google Shape;377;p38"/>
          <p:cNvPicPr preferRelativeResize="0"/>
          <p:nvPr/>
        </p:nvPicPr>
        <p:blipFill>
          <a:blip r:embed="rId3">
            <a:alphaModFix/>
          </a:blip>
          <a:stretch>
            <a:fillRect/>
          </a:stretch>
        </p:blipFill>
        <p:spPr>
          <a:xfrm>
            <a:off x="7218599" y="79500"/>
            <a:ext cx="1852751" cy="437350"/>
          </a:xfrm>
          <a:prstGeom prst="rect">
            <a:avLst/>
          </a:prstGeom>
          <a:noFill/>
          <a:ln>
            <a:noFill/>
          </a:ln>
        </p:spPr>
      </p:pic>
      <p:pic>
        <p:nvPicPr>
          <p:cNvPr id="378" name="Google Shape;378;p38"/>
          <p:cNvPicPr preferRelativeResize="0"/>
          <p:nvPr/>
        </p:nvPicPr>
        <p:blipFill rotWithShape="1">
          <a:blip r:embed="rId4">
            <a:alphaModFix/>
          </a:blip>
          <a:srcRect l="1245" t="28901" r="52956" b="11013"/>
          <a:stretch/>
        </p:blipFill>
        <p:spPr>
          <a:xfrm>
            <a:off x="5779125" y="3300350"/>
            <a:ext cx="2305801" cy="1731825"/>
          </a:xfrm>
          <a:prstGeom prst="rect">
            <a:avLst/>
          </a:prstGeom>
          <a:noFill/>
          <a:ln>
            <a:noFill/>
          </a:ln>
        </p:spPr>
      </p:pic>
      <p:pic>
        <p:nvPicPr>
          <p:cNvPr id="379" name="Google Shape;379;p38"/>
          <p:cNvPicPr preferRelativeResize="0"/>
          <p:nvPr/>
        </p:nvPicPr>
        <p:blipFill rotWithShape="1">
          <a:blip r:embed="rId5">
            <a:alphaModFix/>
          </a:blip>
          <a:srcRect l="9947" t="29489" r="44314" b="9430"/>
          <a:stretch/>
        </p:blipFill>
        <p:spPr>
          <a:xfrm>
            <a:off x="2103875" y="3285758"/>
            <a:ext cx="2305801" cy="1746418"/>
          </a:xfrm>
          <a:prstGeom prst="rect">
            <a:avLst/>
          </a:prstGeom>
          <a:noFill/>
          <a:ln>
            <a:noFill/>
          </a:ln>
        </p:spPr>
      </p:pic>
      <p:sp>
        <p:nvSpPr>
          <p:cNvPr id="380" name="Google Shape;380;p38"/>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25</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Conclusions</a:t>
            </a:r>
            <a:endParaRPr b="1">
              <a:solidFill>
                <a:srgbClr val="1C4587"/>
              </a:solidFill>
            </a:endParaRPr>
          </a:p>
        </p:txBody>
      </p:sp>
      <p:sp>
        <p:nvSpPr>
          <p:cNvPr id="386" name="Google Shape;386;p39"/>
          <p:cNvSpPr txBox="1"/>
          <p:nvPr/>
        </p:nvSpPr>
        <p:spPr>
          <a:xfrm>
            <a:off x="685325" y="1178525"/>
            <a:ext cx="8032800" cy="1348800"/>
          </a:xfrm>
          <a:prstGeom prst="rect">
            <a:avLst/>
          </a:prstGeom>
          <a:noFill/>
          <a:ln>
            <a:noFill/>
          </a:ln>
        </p:spPr>
        <p:txBody>
          <a:bodyPr spcFirstLastPara="1" wrap="square" lIns="68575" tIns="34275" rIns="68575" bIns="34275" anchor="t" anchorCtr="0">
            <a:noAutofit/>
          </a:bodyPr>
          <a:lstStyle/>
          <a:p>
            <a:pPr marL="0" marR="0" lvl="0" indent="0" algn="l" rtl="0">
              <a:lnSpc>
                <a:spcPct val="115000"/>
              </a:lnSpc>
              <a:spcBef>
                <a:spcPts val="0"/>
              </a:spcBef>
              <a:spcAft>
                <a:spcPts val="0"/>
              </a:spcAft>
              <a:buNone/>
            </a:pPr>
            <a:r>
              <a:rPr lang="iw">
                <a:solidFill>
                  <a:schemeClr val="dk1"/>
                </a:solidFill>
                <a:latin typeface="Century Gothic"/>
                <a:ea typeface="Century Gothic"/>
                <a:cs typeface="Century Gothic"/>
                <a:sym typeface="Century Gothic"/>
              </a:rPr>
              <a:t>We hypothesize that PSO's success can be attributed to its swarm-based approach, which efficiently explores solution spaces and adapts based on local and global information. In contrast, GA's reliance on evolutionary processes may have contributed to its slightly less optimal solution .</a:t>
            </a:r>
            <a:endParaRPr>
              <a:solidFill>
                <a:schemeClr val="dk1"/>
              </a:solidFill>
              <a:latin typeface="Century Gothic"/>
              <a:ea typeface="Century Gothic"/>
              <a:cs typeface="Century Gothic"/>
              <a:sym typeface="Century Gothic"/>
            </a:endParaRPr>
          </a:p>
        </p:txBody>
      </p:sp>
      <p:cxnSp>
        <p:nvCxnSpPr>
          <p:cNvPr id="387" name="Google Shape;387;p39"/>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388" name="Google Shape;388;p39"/>
          <p:cNvPicPr preferRelativeResize="0"/>
          <p:nvPr/>
        </p:nvPicPr>
        <p:blipFill>
          <a:blip r:embed="rId3">
            <a:alphaModFix/>
          </a:blip>
          <a:stretch>
            <a:fillRect/>
          </a:stretch>
        </p:blipFill>
        <p:spPr>
          <a:xfrm>
            <a:off x="7218599" y="79500"/>
            <a:ext cx="1852751" cy="437350"/>
          </a:xfrm>
          <a:prstGeom prst="rect">
            <a:avLst/>
          </a:prstGeom>
          <a:noFill/>
          <a:ln>
            <a:noFill/>
          </a:ln>
        </p:spPr>
      </p:pic>
      <p:pic>
        <p:nvPicPr>
          <p:cNvPr id="389" name="Google Shape;389;p39"/>
          <p:cNvPicPr preferRelativeResize="0"/>
          <p:nvPr/>
        </p:nvPicPr>
        <p:blipFill>
          <a:blip r:embed="rId4">
            <a:alphaModFix/>
          </a:blip>
          <a:stretch>
            <a:fillRect/>
          </a:stretch>
        </p:blipFill>
        <p:spPr>
          <a:xfrm>
            <a:off x="2903000" y="2377175"/>
            <a:ext cx="3597450" cy="2059525"/>
          </a:xfrm>
          <a:prstGeom prst="rect">
            <a:avLst/>
          </a:prstGeom>
          <a:noFill/>
          <a:ln>
            <a:noFill/>
          </a:ln>
        </p:spPr>
      </p:pic>
      <p:sp>
        <p:nvSpPr>
          <p:cNvPr id="390" name="Google Shape;390;p39"/>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26</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0"/>
          <p:cNvSpPr txBox="1">
            <a:spLocks noGrp="1"/>
          </p:cNvSpPr>
          <p:nvPr>
            <p:ph type="ctrTitle"/>
          </p:nvPr>
        </p:nvSpPr>
        <p:spPr>
          <a:xfrm>
            <a:off x="1261525" y="1920975"/>
            <a:ext cx="6619200" cy="1176000"/>
          </a:xfrm>
          <a:prstGeom prst="rect">
            <a:avLst/>
          </a:prstGeom>
          <a:noFill/>
          <a:ln>
            <a:noFill/>
          </a:ln>
        </p:spPr>
        <p:txBody>
          <a:bodyPr spcFirstLastPara="1" wrap="square" lIns="68575" tIns="34275" rIns="68575" bIns="34275" anchor="b" anchorCtr="0">
            <a:noAutofit/>
          </a:bodyPr>
          <a:lstStyle/>
          <a:p>
            <a:pPr marL="0" lvl="0" indent="0" algn="ctr" rtl="0">
              <a:spcBef>
                <a:spcPts val="0"/>
              </a:spcBef>
              <a:spcAft>
                <a:spcPts val="0"/>
              </a:spcAft>
              <a:buClr>
                <a:schemeClr val="lt2"/>
              </a:buClr>
              <a:buSzPts val="5400"/>
              <a:buFont typeface="Century Gothic"/>
              <a:buNone/>
            </a:pPr>
            <a:r>
              <a:rPr lang="iw" b="1">
                <a:solidFill>
                  <a:srgbClr val="1C4587"/>
                </a:solidFill>
              </a:rPr>
              <a:t>Thank You!</a:t>
            </a:r>
            <a:endParaRPr b="1">
              <a:solidFill>
                <a:srgbClr val="1C4587"/>
              </a:solidFill>
            </a:endParaRPr>
          </a:p>
        </p:txBody>
      </p:sp>
      <p:cxnSp>
        <p:nvCxnSpPr>
          <p:cNvPr id="396" name="Google Shape;396;p40"/>
          <p:cNvCxnSpPr/>
          <p:nvPr/>
        </p:nvCxnSpPr>
        <p:spPr>
          <a:xfrm rot="10800000" flipH="1">
            <a:off x="186466" y="4063023"/>
            <a:ext cx="8769300" cy="7800"/>
          </a:xfrm>
          <a:prstGeom prst="straightConnector1">
            <a:avLst/>
          </a:prstGeom>
          <a:noFill/>
          <a:ln w="9525" cap="rnd" cmpd="sng">
            <a:solidFill>
              <a:srgbClr val="1C4587"/>
            </a:solidFill>
            <a:prstDash val="solid"/>
            <a:round/>
            <a:headEnd type="none" w="sm" len="sm"/>
            <a:tailEnd type="none" w="sm" len="sm"/>
          </a:ln>
        </p:spPr>
      </p:cxnSp>
      <p:sp>
        <p:nvSpPr>
          <p:cNvPr id="397" name="Google Shape;397;p40"/>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27</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References</a:t>
            </a:r>
            <a:endParaRPr b="1">
              <a:solidFill>
                <a:srgbClr val="1C4587"/>
              </a:solidFill>
            </a:endParaRPr>
          </a:p>
        </p:txBody>
      </p:sp>
      <p:sp>
        <p:nvSpPr>
          <p:cNvPr id="403" name="Google Shape;403;p41"/>
          <p:cNvSpPr txBox="1"/>
          <p:nvPr/>
        </p:nvSpPr>
        <p:spPr>
          <a:xfrm>
            <a:off x="618900" y="1333575"/>
            <a:ext cx="8213400" cy="34242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iw">
                <a:solidFill>
                  <a:schemeClr val="dk1"/>
                </a:solidFill>
              </a:rPr>
              <a:t>Rastin Pries, Barbara Staehle, Dirk Staehle, Phuoc Tran-Gia.(2010, January). </a:t>
            </a:r>
            <a:r>
              <a:rPr lang="iw" b="1">
                <a:solidFill>
                  <a:schemeClr val="dk1"/>
                </a:solidFill>
              </a:rPr>
              <a:t>On Optimization of Wireless Mesh Networks using Genetic Algorithms.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iw">
                <a:solidFill>
                  <a:schemeClr val="dk1"/>
                </a:solidFill>
              </a:rPr>
              <a:t>Shinji Sakamoto, Tetsuya Oda.(2016, April). </a:t>
            </a:r>
            <a:r>
              <a:rPr lang="iw" b="1">
                <a:solidFill>
                  <a:schemeClr val="dk1"/>
                </a:solidFill>
              </a:rPr>
              <a:t>Implementation and Evaluation of a Simulation System Based on Particle Swarm Optimization for Node Placement Problem in Wireless Mesh Networks.</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iw">
                <a:solidFill>
                  <a:schemeClr val="dk1"/>
                </a:solidFill>
              </a:rPr>
              <a:t>Tetsuya Oda, Aoto Hirata, Nobuki Saito ,Kazuho Kanahara.(2020, May). </a:t>
            </a:r>
            <a:r>
              <a:rPr lang="iw" b="1">
                <a:solidFill>
                  <a:schemeClr val="dk1"/>
                </a:solidFill>
              </a:rPr>
              <a:t>Approach of a Solution Construction Method for Mesh Router Placement Optimization Problem.</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iw">
                <a:solidFill>
                  <a:schemeClr val="dk1"/>
                </a:solidFill>
              </a:rPr>
              <a:t>SYLIA MEKHMOUKH TALEB, YASSINE MERAIHI, ASMA BENMESSAOUD GABIS.(2022, April). </a:t>
            </a:r>
            <a:r>
              <a:rPr lang="iw" b="1">
                <a:solidFill>
                  <a:schemeClr val="dk1"/>
                </a:solidFill>
              </a:rPr>
              <a:t>Solving the Mesh Router Nodes Placement in Wireless Mesh Networks Using Coyote Optimization Algorithm.</a:t>
            </a: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p:txBody>
      </p:sp>
      <p:cxnSp>
        <p:nvCxnSpPr>
          <p:cNvPr id="404" name="Google Shape;404;p41"/>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405" name="Google Shape;405;p41"/>
          <p:cNvPicPr preferRelativeResize="0"/>
          <p:nvPr/>
        </p:nvPicPr>
        <p:blipFill>
          <a:blip r:embed="rId3">
            <a:alphaModFix/>
          </a:blip>
          <a:stretch>
            <a:fillRect/>
          </a:stretch>
        </p:blipFill>
        <p:spPr>
          <a:xfrm>
            <a:off x="7218599" y="79500"/>
            <a:ext cx="1852751" cy="437350"/>
          </a:xfrm>
          <a:prstGeom prst="rect">
            <a:avLst/>
          </a:prstGeom>
          <a:noFill/>
          <a:ln>
            <a:noFill/>
          </a:ln>
        </p:spPr>
      </p:pic>
      <p:sp>
        <p:nvSpPr>
          <p:cNvPr id="406" name="Google Shape;406;p41"/>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28</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Project overview</a:t>
            </a:r>
            <a:endParaRPr b="1">
              <a:solidFill>
                <a:srgbClr val="1C4587"/>
              </a:solidFill>
            </a:endParaRPr>
          </a:p>
        </p:txBody>
      </p:sp>
      <p:sp>
        <p:nvSpPr>
          <p:cNvPr id="80" name="Google Shape;80;p15"/>
          <p:cNvSpPr txBox="1"/>
          <p:nvPr/>
        </p:nvSpPr>
        <p:spPr>
          <a:xfrm>
            <a:off x="345925" y="1098725"/>
            <a:ext cx="8384400" cy="400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iw">
                <a:solidFill>
                  <a:schemeClr val="dk1"/>
                </a:solidFill>
                <a:latin typeface="Century Gothic"/>
                <a:ea typeface="Century Gothic"/>
                <a:cs typeface="Century Gothic"/>
                <a:sym typeface="Century Gothic"/>
              </a:rPr>
              <a:t>A wide range of solutions and their rating:</a:t>
            </a:r>
            <a:endParaRPr>
              <a:solidFill>
                <a:schemeClr val="lt2"/>
              </a:solidFill>
              <a:latin typeface="Century Gothic"/>
              <a:ea typeface="Century Gothic"/>
              <a:cs typeface="Century Gothic"/>
              <a:sym typeface="Century Gothic"/>
            </a:endParaRPr>
          </a:p>
        </p:txBody>
      </p:sp>
      <p:cxnSp>
        <p:nvCxnSpPr>
          <p:cNvPr id="81" name="Google Shape;81;p15"/>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82" name="Google Shape;82;p15"/>
          <p:cNvPicPr preferRelativeResize="0"/>
          <p:nvPr/>
        </p:nvPicPr>
        <p:blipFill>
          <a:blip r:embed="rId3">
            <a:alphaModFix/>
          </a:blip>
          <a:stretch>
            <a:fillRect/>
          </a:stretch>
        </p:blipFill>
        <p:spPr>
          <a:xfrm>
            <a:off x="7218599" y="79500"/>
            <a:ext cx="1852751" cy="437350"/>
          </a:xfrm>
          <a:prstGeom prst="rect">
            <a:avLst/>
          </a:prstGeom>
          <a:noFill/>
          <a:ln>
            <a:noFill/>
          </a:ln>
        </p:spPr>
      </p:pic>
      <p:pic>
        <p:nvPicPr>
          <p:cNvPr id="83" name="Google Shape;83;p15"/>
          <p:cNvPicPr preferRelativeResize="0"/>
          <p:nvPr/>
        </p:nvPicPr>
        <p:blipFill rotWithShape="1">
          <a:blip r:embed="rId4">
            <a:alphaModFix/>
          </a:blip>
          <a:srcRect l="980" t="3682" b="3337"/>
          <a:stretch/>
        </p:blipFill>
        <p:spPr>
          <a:xfrm>
            <a:off x="1176600" y="2025400"/>
            <a:ext cx="1191550" cy="1035300"/>
          </a:xfrm>
          <a:prstGeom prst="rect">
            <a:avLst/>
          </a:prstGeom>
          <a:noFill/>
          <a:ln>
            <a:noFill/>
          </a:ln>
        </p:spPr>
      </p:pic>
      <p:pic>
        <p:nvPicPr>
          <p:cNvPr id="84" name="Google Shape;84;p15"/>
          <p:cNvPicPr preferRelativeResize="0"/>
          <p:nvPr/>
        </p:nvPicPr>
        <p:blipFill rotWithShape="1">
          <a:blip r:embed="rId5">
            <a:alphaModFix/>
          </a:blip>
          <a:srcRect t="2047"/>
          <a:stretch/>
        </p:blipFill>
        <p:spPr>
          <a:xfrm>
            <a:off x="1098925" y="3653125"/>
            <a:ext cx="1346900" cy="1144275"/>
          </a:xfrm>
          <a:prstGeom prst="rect">
            <a:avLst/>
          </a:prstGeom>
          <a:noFill/>
          <a:ln>
            <a:noFill/>
          </a:ln>
        </p:spPr>
      </p:pic>
      <p:pic>
        <p:nvPicPr>
          <p:cNvPr id="85" name="Google Shape;85;p15"/>
          <p:cNvPicPr preferRelativeResize="0"/>
          <p:nvPr/>
        </p:nvPicPr>
        <p:blipFill rotWithShape="1">
          <a:blip r:embed="rId6">
            <a:alphaModFix/>
          </a:blip>
          <a:srcRect t="2391"/>
          <a:stretch/>
        </p:blipFill>
        <p:spPr>
          <a:xfrm>
            <a:off x="3126000" y="3660075"/>
            <a:ext cx="1346900" cy="1130375"/>
          </a:xfrm>
          <a:prstGeom prst="rect">
            <a:avLst/>
          </a:prstGeom>
          <a:noFill/>
          <a:ln>
            <a:noFill/>
          </a:ln>
        </p:spPr>
      </p:pic>
      <p:pic>
        <p:nvPicPr>
          <p:cNvPr id="86" name="Google Shape;86;p15"/>
          <p:cNvPicPr preferRelativeResize="0"/>
          <p:nvPr/>
        </p:nvPicPr>
        <p:blipFill>
          <a:blip r:embed="rId7">
            <a:alphaModFix/>
          </a:blip>
          <a:stretch>
            <a:fillRect/>
          </a:stretch>
        </p:blipFill>
        <p:spPr>
          <a:xfrm>
            <a:off x="2973600" y="1906850"/>
            <a:ext cx="1346900" cy="1212871"/>
          </a:xfrm>
          <a:prstGeom prst="rect">
            <a:avLst/>
          </a:prstGeom>
          <a:noFill/>
          <a:ln>
            <a:noFill/>
          </a:ln>
        </p:spPr>
      </p:pic>
      <p:pic>
        <p:nvPicPr>
          <p:cNvPr id="87" name="Google Shape;87;p15"/>
          <p:cNvPicPr preferRelativeResize="0"/>
          <p:nvPr/>
        </p:nvPicPr>
        <p:blipFill rotWithShape="1">
          <a:blip r:embed="rId8">
            <a:alphaModFix/>
          </a:blip>
          <a:srcRect t="2619"/>
          <a:stretch/>
        </p:blipFill>
        <p:spPr>
          <a:xfrm>
            <a:off x="4890200" y="2004049"/>
            <a:ext cx="1484125" cy="1175126"/>
          </a:xfrm>
          <a:prstGeom prst="rect">
            <a:avLst/>
          </a:prstGeom>
          <a:noFill/>
          <a:ln>
            <a:noFill/>
          </a:ln>
        </p:spPr>
      </p:pic>
      <p:pic>
        <p:nvPicPr>
          <p:cNvPr id="88" name="Google Shape;88;p15"/>
          <p:cNvPicPr preferRelativeResize="0"/>
          <p:nvPr/>
        </p:nvPicPr>
        <p:blipFill rotWithShape="1">
          <a:blip r:embed="rId9">
            <a:alphaModFix/>
          </a:blip>
          <a:srcRect t="2874"/>
          <a:stretch/>
        </p:blipFill>
        <p:spPr>
          <a:xfrm>
            <a:off x="5153075" y="3712575"/>
            <a:ext cx="1191550" cy="1124750"/>
          </a:xfrm>
          <a:prstGeom prst="rect">
            <a:avLst/>
          </a:prstGeom>
          <a:noFill/>
          <a:ln>
            <a:noFill/>
          </a:ln>
        </p:spPr>
      </p:pic>
      <p:pic>
        <p:nvPicPr>
          <p:cNvPr id="89" name="Google Shape;89;p15"/>
          <p:cNvPicPr preferRelativeResize="0"/>
          <p:nvPr/>
        </p:nvPicPr>
        <p:blipFill rotWithShape="1">
          <a:blip r:embed="rId10">
            <a:alphaModFix/>
          </a:blip>
          <a:srcRect l="1244" t="1612" r="725" b="1262"/>
          <a:stretch/>
        </p:blipFill>
        <p:spPr>
          <a:xfrm>
            <a:off x="7051350" y="3789425"/>
            <a:ext cx="1254775" cy="1124750"/>
          </a:xfrm>
          <a:prstGeom prst="rect">
            <a:avLst/>
          </a:prstGeom>
          <a:noFill/>
          <a:ln>
            <a:noFill/>
          </a:ln>
        </p:spPr>
      </p:pic>
      <p:pic>
        <p:nvPicPr>
          <p:cNvPr id="90" name="Google Shape;90;p15"/>
          <p:cNvPicPr preferRelativeResize="0"/>
          <p:nvPr/>
        </p:nvPicPr>
        <p:blipFill rotWithShape="1">
          <a:blip r:embed="rId11">
            <a:alphaModFix/>
          </a:blip>
          <a:srcRect l="1380" t="2075"/>
          <a:stretch/>
        </p:blipFill>
        <p:spPr>
          <a:xfrm>
            <a:off x="7010725" y="1941463"/>
            <a:ext cx="1346900" cy="1143649"/>
          </a:xfrm>
          <a:prstGeom prst="rect">
            <a:avLst/>
          </a:prstGeom>
          <a:noFill/>
          <a:ln>
            <a:noFill/>
          </a:ln>
        </p:spPr>
      </p:pic>
      <p:sp>
        <p:nvSpPr>
          <p:cNvPr id="91" name="Google Shape;91;p15"/>
          <p:cNvSpPr txBox="1"/>
          <p:nvPr/>
        </p:nvSpPr>
        <p:spPr>
          <a:xfrm>
            <a:off x="187350" y="1534325"/>
            <a:ext cx="8818500" cy="718500"/>
          </a:xfrm>
          <a:prstGeom prst="rect">
            <a:avLst/>
          </a:prstGeom>
          <a:noFill/>
          <a:ln>
            <a:noFill/>
          </a:ln>
        </p:spPr>
        <p:txBody>
          <a:bodyPr spcFirstLastPara="1" wrap="square" lIns="68575" tIns="34275" rIns="68575" bIns="34275" anchor="t" anchorCtr="0">
            <a:noAutofit/>
          </a:bodyPr>
          <a:lstStyle/>
          <a:p>
            <a:pPr marL="0" marR="0" lvl="0" indent="0" algn="r" rtl="1">
              <a:spcBef>
                <a:spcPts val="0"/>
              </a:spcBef>
              <a:spcAft>
                <a:spcPts val="0"/>
              </a:spcAft>
              <a:buNone/>
            </a:pPr>
            <a:r>
              <a:rPr lang="iw" dirty="0">
                <a:solidFill>
                  <a:schemeClr val="dk1"/>
                </a:solidFill>
                <a:latin typeface="Century Gothic"/>
                <a:ea typeface="Century Gothic"/>
                <a:cs typeface="Century Gothic"/>
                <a:sym typeface="Century Gothic"/>
              </a:rPr>
              <a:t>                         73.5                                88.7                                    82.0                               61.7</a:t>
            </a:r>
            <a:endParaRPr dirty="0">
              <a:solidFill>
                <a:schemeClr val="lt2"/>
              </a:solidFill>
              <a:latin typeface="Century Gothic"/>
              <a:ea typeface="Century Gothic"/>
              <a:cs typeface="Century Gothic"/>
              <a:sym typeface="Century Gothic"/>
            </a:endParaRPr>
          </a:p>
        </p:txBody>
      </p:sp>
      <p:sp>
        <p:nvSpPr>
          <p:cNvPr id="92" name="Google Shape;92;p15"/>
          <p:cNvSpPr txBox="1"/>
          <p:nvPr/>
        </p:nvSpPr>
        <p:spPr>
          <a:xfrm>
            <a:off x="187350" y="3286925"/>
            <a:ext cx="8818500" cy="718500"/>
          </a:xfrm>
          <a:prstGeom prst="rect">
            <a:avLst/>
          </a:prstGeom>
          <a:noFill/>
          <a:ln>
            <a:noFill/>
          </a:ln>
        </p:spPr>
        <p:txBody>
          <a:bodyPr spcFirstLastPara="1" wrap="square" lIns="68575" tIns="34275" rIns="68575" bIns="34275" anchor="t" anchorCtr="0">
            <a:noAutofit/>
          </a:bodyPr>
          <a:lstStyle/>
          <a:p>
            <a:pPr marL="0" marR="0" lvl="0" indent="0" algn="r" rtl="1">
              <a:spcBef>
                <a:spcPts val="0"/>
              </a:spcBef>
              <a:spcAft>
                <a:spcPts val="0"/>
              </a:spcAft>
              <a:buNone/>
            </a:pPr>
            <a:r>
              <a:rPr lang="iw" dirty="0">
                <a:solidFill>
                  <a:schemeClr val="dk1"/>
                </a:solidFill>
                <a:latin typeface="Century Gothic"/>
                <a:ea typeface="Century Gothic"/>
                <a:cs typeface="Century Gothic"/>
                <a:sym typeface="Century Gothic"/>
              </a:rPr>
              <a:t>                        75.4                                64.2                                     59.6                                53.4</a:t>
            </a:r>
            <a:endParaRPr dirty="0">
              <a:solidFill>
                <a:schemeClr val="lt2"/>
              </a:solidFill>
              <a:latin typeface="Century Gothic"/>
              <a:ea typeface="Century Gothic"/>
              <a:cs typeface="Century Gothic"/>
              <a:sym typeface="Century Gothic"/>
            </a:endParaRPr>
          </a:p>
        </p:txBody>
      </p:sp>
      <p:sp>
        <p:nvSpPr>
          <p:cNvPr id="93" name="Google Shape;93;p15"/>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2</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Router connectivity visualization</a:t>
            </a:r>
            <a:endParaRPr b="1">
              <a:solidFill>
                <a:srgbClr val="1C4587"/>
              </a:solidFill>
            </a:endParaRPr>
          </a:p>
        </p:txBody>
      </p:sp>
      <p:sp>
        <p:nvSpPr>
          <p:cNvPr id="99" name="Google Shape;99;p16"/>
          <p:cNvSpPr txBox="1"/>
          <p:nvPr/>
        </p:nvSpPr>
        <p:spPr>
          <a:xfrm>
            <a:off x="333875" y="1253400"/>
            <a:ext cx="8384400" cy="7656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0"/>
              </a:spcAft>
              <a:buNone/>
            </a:pPr>
            <a:r>
              <a:rPr lang="iw">
                <a:solidFill>
                  <a:schemeClr val="dk1"/>
                </a:solidFill>
                <a:latin typeface="Century Gothic"/>
                <a:ea typeface="Century Gothic"/>
                <a:cs typeface="Century Gothic"/>
                <a:sym typeface="Century Gothic"/>
              </a:rPr>
              <a:t>This key concept is the necessity for routers to be within transmission range of each other to establish a network.</a:t>
            </a:r>
            <a:endParaRPr>
              <a:solidFill>
                <a:schemeClr val="dk1"/>
              </a:solidFill>
              <a:latin typeface="Century Gothic"/>
              <a:ea typeface="Century Gothic"/>
              <a:cs typeface="Century Gothic"/>
              <a:sym typeface="Century Gothic"/>
            </a:endParaRPr>
          </a:p>
        </p:txBody>
      </p:sp>
      <p:cxnSp>
        <p:nvCxnSpPr>
          <p:cNvPr id="100" name="Google Shape;100;p16"/>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101" name="Google Shape;101;p16"/>
          <p:cNvPicPr preferRelativeResize="0"/>
          <p:nvPr/>
        </p:nvPicPr>
        <p:blipFill>
          <a:blip r:embed="rId3">
            <a:alphaModFix/>
          </a:blip>
          <a:stretch>
            <a:fillRect/>
          </a:stretch>
        </p:blipFill>
        <p:spPr>
          <a:xfrm>
            <a:off x="1198175" y="2525075"/>
            <a:ext cx="6414100" cy="1484025"/>
          </a:xfrm>
          <a:prstGeom prst="rect">
            <a:avLst/>
          </a:prstGeom>
          <a:noFill/>
          <a:ln>
            <a:noFill/>
          </a:ln>
        </p:spPr>
      </p:pic>
      <p:sp>
        <p:nvSpPr>
          <p:cNvPr id="102" name="Google Shape;102;p16"/>
          <p:cNvSpPr txBox="1"/>
          <p:nvPr/>
        </p:nvSpPr>
        <p:spPr>
          <a:xfrm>
            <a:off x="333875" y="4124850"/>
            <a:ext cx="8613900" cy="829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iw" sz="1200">
                <a:solidFill>
                  <a:srgbClr val="FF0000"/>
                </a:solidFill>
                <a:latin typeface="Century Gothic"/>
                <a:ea typeface="Century Gothic"/>
                <a:cs typeface="Century Gothic"/>
                <a:sym typeface="Century Gothic"/>
              </a:rPr>
              <a:t>                    Non-neighboring routers  </a:t>
            </a:r>
            <a:r>
              <a:rPr lang="iw" sz="1200">
                <a:solidFill>
                  <a:schemeClr val="dk1"/>
                </a:solidFill>
                <a:latin typeface="Century Gothic"/>
                <a:ea typeface="Century Gothic"/>
                <a:cs typeface="Century Gothic"/>
                <a:sym typeface="Century Gothic"/>
              </a:rPr>
              <a:t>            </a:t>
            </a:r>
            <a:r>
              <a:rPr lang="iw" sz="1200">
                <a:solidFill>
                  <a:srgbClr val="FF0000"/>
                </a:solidFill>
                <a:latin typeface="Century Gothic"/>
                <a:ea typeface="Century Gothic"/>
                <a:cs typeface="Century Gothic"/>
                <a:sym typeface="Century Gothic"/>
              </a:rPr>
              <a:t>Non-neighboring routers  </a:t>
            </a:r>
            <a:r>
              <a:rPr lang="iw" sz="1200">
                <a:solidFill>
                  <a:schemeClr val="dk1"/>
                </a:solidFill>
                <a:latin typeface="Century Gothic"/>
                <a:ea typeface="Century Gothic"/>
                <a:cs typeface="Century Gothic"/>
                <a:sym typeface="Century Gothic"/>
              </a:rPr>
              <a:t>                   </a:t>
            </a:r>
            <a:r>
              <a:rPr lang="iw" sz="1200">
                <a:solidFill>
                  <a:srgbClr val="6AA84F"/>
                </a:solidFill>
                <a:latin typeface="Century Gothic"/>
                <a:ea typeface="Century Gothic"/>
                <a:cs typeface="Century Gothic"/>
                <a:sym typeface="Century Gothic"/>
              </a:rPr>
              <a:t>Neighbor routers</a:t>
            </a:r>
            <a:endParaRPr sz="1200">
              <a:solidFill>
                <a:srgbClr val="6AA84F"/>
              </a:solidFill>
              <a:latin typeface="Century Gothic"/>
              <a:ea typeface="Century Gothic"/>
              <a:cs typeface="Century Gothic"/>
              <a:sym typeface="Century Gothic"/>
            </a:endParaRPr>
          </a:p>
          <a:p>
            <a:pPr marL="0" marR="0" lvl="0" indent="0" algn="l" rtl="0">
              <a:spcBef>
                <a:spcPts val="0"/>
              </a:spcBef>
              <a:spcAft>
                <a:spcPts val="0"/>
              </a:spcAft>
              <a:buNone/>
            </a:pPr>
            <a:endParaRPr sz="1200">
              <a:solidFill>
                <a:schemeClr val="lt2"/>
              </a:solidFill>
              <a:latin typeface="Century Gothic"/>
              <a:ea typeface="Century Gothic"/>
              <a:cs typeface="Century Gothic"/>
              <a:sym typeface="Century Gothic"/>
            </a:endParaRPr>
          </a:p>
        </p:txBody>
      </p:sp>
      <p:pic>
        <p:nvPicPr>
          <p:cNvPr id="103" name="Google Shape;103;p16"/>
          <p:cNvPicPr preferRelativeResize="0"/>
          <p:nvPr/>
        </p:nvPicPr>
        <p:blipFill>
          <a:blip r:embed="rId4">
            <a:alphaModFix/>
          </a:blip>
          <a:stretch>
            <a:fillRect/>
          </a:stretch>
        </p:blipFill>
        <p:spPr>
          <a:xfrm>
            <a:off x="7218599" y="79500"/>
            <a:ext cx="1852751" cy="437350"/>
          </a:xfrm>
          <a:prstGeom prst="rect">
            <a:avLst/>
          </a:prstGeom>
          <a:noFill/>
          <a:ln>
            <a:noFill/>
          </a:ln>
        </p:spPr>
      </p:pic>
      <p:sp>
        <p:nvSpPr>
          <p:cNvPr id="104" name="Google Shape;104;p16"/>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3</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408383" y="491939"/>
            <a:ext cx="7668900" cy="10503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lt2"/>
              </a:buClr>
              <a:buSzPts val="3200"/>
              <a:buFont typeface="Century Gothic"/>
              <a:buNone/>
            </a:pPr>
            <a:r>
              <a:rPr lang="iw" sz="2500" b="1">
                <a:solidFill>
                  <a:srgbClr val="1C4587"/>
                </a:solidFill>
              </a:rPr>
              <a:t>The need for developing </a:t>
            </a:r>
            <a:endParaRPr sz="2500" b="1">
              <a:solidFill>
                <a:srgbClr val="1C4587"/>
              </a:solidFill>
            </a:endParaRPr>
          </a:p>
        </p:txBody>
      </p:sp>
      <p:sp>
        <p:nvSpPr>
          <p:cNvPr id="110" name="Google Shape;110;p17"/>
          <p:cNvSpPr txBox="1"/>
          <p:nvPr/>
        </p:nvSpPr>
        <p:spPr>
          <a:xfrm>
            <a:off x="325750" y="1203925"/>
            <a:ext cx="8384400" cy="2002800"/>
          </a:xfrm>
          <a:prstGeom prst="rect">
            <a:avLst/>
          </a:prstGeom>
          <a:noFill/>
          <a:ln>
            <a:noFill/>
          </a:ln>
        </p:spPr>
        <p:txBody>
          <a:bodyPr spcFirstLastPara="1" wrap="square" lIns="68575" tIns="34275" rIns="68575" bIns="34275" anchor="t" anchorCtr="0">
            <a:noAutofit/>
          </a:bodyPr>
          <a:lstStyle/>
          <a:p>
            <a:pPr marL="457200" marR="0" lvl="0"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Addressing the need for efficient router placement in wireless mesh networks for optimal configuration and improve network performance.</a:t>
            </a:r>
            <a:endParaRPr>
              <a:solidFill>
                <a:schemeClr val="dk1"/>
              </a:solidFill>
              <a:latin typeface="Century Gothic"/>
              <a:ea typeface="Century Gothic"/>
              <a:cs typeface="Century Gothic"/>
              <a:sym typeface="Century Gothic"/>
            </a:endParaRPr>
          </a:p>
          <a:p>
            <a:pPr marL="457200" marR="0" lvl="0"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Meeting the demand for reliable and scalable wireless networks in various applications.</a:t>
            </a:r>
            <a:endParaRPr>
              <a:solidFill>
                <a:schemeClr val="dk1"/>
              </a:solidFill>
              <a:latin typeface="Century Gothic"/>
              <a:ea typeface="Century Gothic"/>
              <a:cs typeface="Century Gothic"/>
              <a:sym typeface="Century Gothic"/>
            </a:endParaRPr>
          </a:p>
          <a:p>
            <a:pPr marL="457200" marR="0" lvl="0"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Offering a user-friendly interface for easy use and understanding, making it accessible to a wide range of users.</a:t>
            </a:r>
            <a:endParaRPr>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457200" marR="0" lvl="0" indent="0" algn="l" rtl="0">
              <a:spcBef>
                <a:spcPts val="0"/>
              </a:spcBef>
              <a:spcAft>
                <a:spcPts val="0"/>
              </a:spcAft>
              <a:buNone/>
            </a:pPr>
            <a:endParaRPr>
              <a:solidFill>
                <a:schemeClr val="dk1"/>
              </a:solidFill>
              <a:latin typeface="Century Gothic"/>
              <a:ea typeface="Century Gothic"/>
              <a:cs typeface="Century Gothic"/>
              <a:sym typeface="Century Gothic"/>
            </a:endParaRPr>
          </a:p>
        </p:txBody>
      </p:sp>
      <p:cxnSp>
        <p:nvCxnSpPr>
          <p:cNvPr id="111" name="Google Shape;111;p17"/>
          <p:cNvCxnSpPr/>
          <p:nvPr/>
        </p:nvCxnSpPr>
        <p:spPr>
          <a:xfrm rot="10800000" flipH="1">
            <a:off x="180975" y="924936"/>
            <a:ext cx="8769300" cy="7800"/>
          </a:xfrm>
          <a:prstGeom prst="straightConnector1">
            <a:avLst/>
          </a:prstGeom>
          <a:noFill/>
          <a:ln w="9525" cap="rnd" cmpd="sng">
            <a:solidFill>
              <a:srgbClr val="1C4587"/>
            </a:solidFill>
            <a:prstDash val="solid"/>
            <a:round/>
            <a:headEnd type="none" w="sm" len="sm"/>
            <a:tailEnd type="none" w="sm" len="sm"/>
          </a:ln>
        </p:spPr>
      </p:cxnSp>
      <p:pic>
        <p:nvPicPr>
          <p:cNvPr id="112" name="Google Shape;112;p17"/>
          <p:cNvPicPr preferRelativeResize="0"/>
          <p:nvPr/>
        </p:nvPicPr>
        <p:blipFill rotWithShape="1">
          <a:blip r:embed="rId3">
            <a:alphaModFix/>
          </a:blip>
          <a:srcRect t="2266" r="941" b="2911"/>
          <a:stretch/>
        </p:blipFill>
        <p:spPr>
          <a:xfrm>
            <a:off x="1680525" y="2944863"/>
            <a:ext cx="2576300" cy="1877425"/>
          </a:xfrm>
          <a:prstGeom prst="rect">
            <a:avLst/>
          </a:prstGeom>
          <a:noFill/>
          <a:ln>
            <a:noFill/>
          </a:ln>
        </p:spPr>
      </p:pic>
      <p:cxnSp>
        <p:nvCxnSpPr>
          <p:cNvPr id="113" name="Google Shape;113;p17"/>
          <p:cNvCxnSpPr/>
          <p:nvPr/>
        </p:nvCxnSpPr>
        <p:spPr>
          <a:xfrm>
            <a:off x="4311425" y="3963775"/>
            <a:ext cx="668100" cy="1500"/>
          </a:xfrm>
          <a:prstGeom prst="straightConnector1">
            <a:avLst/>
          </a:prstGeom>
          <a:noFill/>
          <a:ln w="19050" cap="flat" cmpd="sng">
            <a:solidFill>
              <a:schemeClr val="dk1"/>
            </a:solidFill>
            <a:prstDash val="solid"/>
            <a:round/>
            <a:headEnd type="none" w="med" len="med"/>
            <a:tailEnd type="triangle" w="med" len="med"/>
          </a:ln>
        </p:spPr>
      </p:cxnSp>
      <p:pic>
        <p:nvPicPr>
          <p:cNvPr id="114" name="Google Shape;114;p17"/>
          <p:cNvPicPr preferRelativeResize="0"/>
          <p:nvPr/>
        </p:nvPicPr>
        <p:blipFill rotWithShape="1">
          <a:blip r:embed="rId4">
            <a:alphaModFix/>
          </a:blip>
          <a:srcRect l="779" t="2267" r="1773" b="852"/>
          <a:stretch/>
        </p:blipFill>
        <p:spPr>
          <a:xfrm>
            <a:off x="5217100" y="2967425"/>
            <a:ext cx="2440075" cy="1895625"/>
          </a:xfrm>
          <a:prstGeom prst="rect">
            <a:avLst/>
          </a:prstGeom>
          <a:noFill/>
          <a:ln>
            <a:noFill/>
          </a:ln>
        </p:spPr>
      </p:pic>
      <p:pic>
        <p:nvPicPr>
          <p:cNvPr id="115" name="Google Shape;115;p17"/>
          <p:cNvPicPr preferRelativeResize="0"/>
          <p:nvPr/>
        </p:nvPicPr>
        <p:blipFill>
          <a:blip r:embed="rId5">
            <a:alphaModFix/>
          </a:blip>
          <a:stretch>
            <a:fillRect/>
          </a:stretch>
        </p:blipFill>
        <p:spPr>
          <a:xfrm>
            <a:off x="7218599" y="79500"/>
            <a:ext cx="1852751" cy="437350"/>
          </a:xfrm>
          <a:prstGeom prst="rect">
            <a:avLst/>
          </a:prstGeom>
          <a:noFill/>
          <a:ln>
            <a:noFill/>
          </a:ln>
        </p:spPr>
      </p:pic>
      <p:sp>
        <p:nvSpPr>
          <p:cNvPr id="116" name="Google Shape;116;p17"/>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4</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347600" y="499275"/>
            <a:ext cx="8769300" cy="10503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lt2"/>
              </a:buClr>
              <a:buSzPts val="3200"/>
              <a:buFont typeface="Century Gothic"/>
              <a:buNone/>
            </a:pPr>
            <a:r>
              <a:rPr lang="iw" sz="2500" b="1">
                <a:solidFill>
                  <a:srgbClr val="1C4587"/>
                </a:solidFill>
              </a:rPr>
              <a:t>Our system main demands</a:t>
            </a:r>
            <a:endParaRPr sz="2500" b="1">
              <a:solidFill>
                <a:srgbClr val="1C4587"/>
              </a:solidFill>
            </a:endParaRPr>
          </a:p>
        </p:txBody>
      </p:sp>
      <p:sp>
        <p:nvSpPr>
          <p:cNvPr id="122" name="Google Shape;122;p18"/>
          <p:cNvSpPr txBox="1"/>
          <p:nvPr/>
        </p:nvSpPr>
        <p:spPr>
          <a:xfrm>
            <a:off x="333875" y="1101001"/>
            <a:ext cx="8384400" cy="1564500"/>
          </a:xfrm>
          <a:prstGeom prst="rect">
            <a:avLst/>
          </a:prstGeom>
          <a:noFill/>
          <a:ln>
            <a:noFill/>
          </a:ln>
        </p:spPr>
        <p:txBody>
          <a:bodyPr spcFirstLastPara="1" wrap="square" lIns="68575" tIns="34275" rIns="68575" bIns="34275" anchor="t" anchorCtr="0">
            <a:noAutofit/>
          </a:bodyPr>
          <a:lstStyle/>
          <a:p>
            <a:pPr marL="457200" marR="0" lvl="0" indent="0" algn="l" rtl="0">
              <a:lnSpc>
                <a:spcPct val="100000"/>
              </a:lnSpc>
              <a:spcBef>
                <a:spcPts val="0"/>
              </a:spcBef>
              <a:spcAft>
                <a:spcPts val="0"/>
              </a:spcAft>
              <a:buNone/>
            </a:pPr>
            <a:endParaRPr>
              <a:solidFill>
                <a:schemeClr val="dk1"/>
              </a:solidFill>
              <a:latin typeface="Century Gothic"/>
              <a:ea typeface="Century Gothic"/>
              <a:cs typeface="Century Gothic"/>
              <a:sym typeface="Century Gothic"/>
            </a:endParaRPr>
          </a:p>
          <a:p>
            <a:pPr marL="457200" marR="0" lvl="0"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To develop a tool that could optimize the placement of routers in wireless mesh networks to improve network performance.</a:t>
            </a:r>
            <a:endParaRPr>
              <a:solidFill>
                <a:schemeClr val="dk1"/>
              </a:solidFill>
              <a:latin typeface="Century Gothic"/>
              <a:ea typeface="Century Gothic"/>
              <a:cs typeface="Century Gothic"/>
              <a:sym typeface="Century Gothic"/>
            </a:endParaRPr>
          </a:p>
          <a:p>
            <a:pPr marL="457200" marR="0" lvl="0" indent="-317500" algn="l" rtl="0">
              <a:lnSpc>
                <a:spcPct val="115000"/>
              </a:lnSpc>
              <a:spcBef>
                <a:spcPts val="0"/>
              </a:spcBef>
              <a:spcAft>
                <a:spcPts val="0"/>
              </a:spcAft>
              <a:buClr>
                <a:schemeClr val="dk1"/>
              </a:buClr>
              <a:buSzPts val="1400"/>
              <a:buFont typeface="Century Gothic"/>
              <a:buChar char="●"/>
            </a:pPr>
            <a:r>
              <a:rPr lang="iw">
                <a:solidFill>
                  <a:schemeClr val="dk1"/>
                </a:solidFill>
                <a:latin typeface="Century Gothic"/>
                <a:ea typeface="Century Gothic"/>
                <a:cs typeface="Century Gothic"/>
                <a:sym typeface="Century Gothic"/>
              </a:rPr>
              <a:t>To create a user-friendly interface that could visualize the optimized router placements and provide insights into the network performance.</a:t>
            </a:r>
            <a:endParaRPr>
              <a:solidFill>
                <a:schemeClr val="dk1"/>
              </a:solidFill>
              <a:latin typeface="Century Gothic"/>
              <a:ea typeface="Century Gothic"/>
              <a:cs typeface="Century Gothic"/>
              <a:sym typeface="Century Gothic"/>
            </a:endParaRPr>
          </a:p>
          <a:p>
            <a:pPr marL="457200" marR="0" lvl="0" indent="0" algn="l" rtl="0">
              <a:lnSpc>
                <a:spcPct val="100000"/>
              </a:lnSpc>
              <a:spcBef>
                <a:spcPts val="0"/>
              </a:spcBef>
              <a:spcAft>
                <a:spcPts val="0"/>
              </a:spcAft>
              <a:buNone/>
            </a:pPr>
            <a:endParaRPr>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a:solidFill>
                <a:schemeClr val="dk1"/>
              </a:solidFill>
              <a:latin typeface="Century Gothic"/>
              <a:ea typeface="Century Gothic"/>
              <a:cs typeface="Century Gothic"/>
              <a:sym typeface="Century Gothic"/>
            </a:endParaRPr>
          </a:p>
        </p:txBody>
      </p:sp>
      <p:cxnSp>
        <p:nvCxnSpPr>
          <p:cNvPr id="123" name="Google Shape;123;p18"/>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124" name="Google Shape;124;p18"/>
          <p:cNvPicPr preferRelativeResize="0"/>
          <p:nvPr/>
        </p:nvPicPr>
        <p:blipFill>
          <a:blip r:embed="rId3">
            <a:alphaModFix/>
          </a:blip>
          <a:stretch>
            <a:fillRect/>
          </a:stretch>
        </p:blipFill>
        <p:spPr>
          <a:xfrm>
            <a:off x="7218599" y="79500"/>
            <a:ext cx="1852751" cy="437350"/>
          </a:xfrm>
          <a:prstGeom prst="rect">
            <a:avLst/>
          </a:prstGeom>
          <a:noFill/>
          <a:ln>
            <a:noFill/>
          </a:ln>
        </p:spPr>
      </p:pic>
      <p:sp>
        <p:nvSpPr>
          <p:cNvPr id="125" name="Google Shape;125;p18"/>
          <p:cNvSpPr/>
          <p:nvPr/>
        </p:nvSpPr>
        <p:spPr>
          <a:xfrm>
            <a:off x="3640450" y="2975900"/>
            <a:ext cx="1949400" cy="1916100"/>
          </a:xfrm>
          <a:prstGeom prst="rect">
            <a:avLst/>
          </a:prstGeom>
          <a:solidFill>
            <a:srgbClr val="87CEF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 name="Google Shape;126;p18"/>
          <p:cNvSpPr/>
          <p:nvPr/>
        </p:nvSpPr>
        <p:spPr>
          <a:xfrm>
            <a:off x="3640450" y="2765725"/>
            <a:ext cx="1949400" cy="647400"/>
          </a:xfrm>
          <a:prstGeom prst="rect">
            <a:avLst/>
          </a:prstGeom>
          <a:solidFill>
            <a:srgbClr val="87CEF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 name="Google Shape;127;p18"/>
          <p:cNvSpPr/>
          <p:nvPr/>
        </p:nvSpPr>
        <p:spPr>
          <a:xfrm>
            <a:off x="3640438" y="2765725"/>
            <a:ext cx="1949400" cy="217200"/>
          </a:xfrm>
          <a:prstGeom prst="rect">
            <a:avLst/>
          </a:prstGeom>
          <a:solidFill>
            <a:srgbClr val="87CEF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w" sz="900">
                <a:solidFill>
                  <a:schemeClr val="dk1"/>
                </a:solidFill>
              </a:rPr>
              <a:t>Coverage </a:t>
            </a:r>
            <a:endParaRPr sz="900"/>
          </a:p>
        </p:txBody>
      </p:sp>
      <p:sp>
        <p:nvSpPr>
          <p:cNvPr id="128" name="Google Shape;128;p18"/>
          <p:cNvSpPr/>
          <p:nvPr/>
        </p:nvSpPr>
        <p:spPr>
          <a:xfrm>
            <a:off x="3640450" y="3196050"/>
            <a:ext cx="1949400" cy="217200"/>
          </a:xfrm>
          <a:prstGeom prst="rect">
            <a:avLst/>
          </a:prstGeom>
          <a:solidFill>
            <a:srgbClr val="87CEF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iw" sz="900">
                <a:solidFill>
                  <a:schemeClr val="dk1"/>
                </a:solidFill>
              </a:rPr>
              <a:t>Fitness score</a:t>
            </a:r>
            <a:endParaRPr sz="900"/>
          </a:p>
        </p:txBody>
      </p:sp>
      <p:sp>
        <p:nvSpPr>
          <p:cNvPr id="129" name="Google Shape;129;p18"/>
          <p:cNvSpPr/>
          <p:nvPr/>
        </p:nvSpPr>
        <p:spPr>
          <a:xfrm>
            <a:off x="3640438" y="2982913"/>
            <a:ext cx="1949400" cy="217200"/>
          </a:xfrm>
          <a:prstGeom prst="rect">
            <a:avLst/>
          </a:prstGeom>
          <a:solidFill>
            <a:srgbClr val="87CEFA"/>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w" sz="900"/>
              <a:t>Giant component size</a:t>
            </a:r>
            <a:endParaRPr sz="900"/>
          </a:p>
        </p:txBody>
      </p:sp>
      <p:sp>
        <p:nvSpPr>
          <p:cNvPr id="130" name="Google Shape;130;p18"/>
          <p:cNvSpPr txBox="1"/>
          <p:nvPr/>
        </p:nvSpPr>
        <p:spPr>
          <a:xfrm>
            <a:off x="2527650" y="2778925"/>
            <a:ext cx="864900" cy="3162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iw" sz="1000"/>
              <a:t>Monitor:</a:t>
            </a:r>
            <a:endParaRPr sz="1500">
              <a:solidFill>
                <a:schemeClr val="dk1"/>
              </a:solidFill>
              <a:latin typeface="Century Gothic"/>
              <a:ea typeface="Century Gothic"/>
              <a:cs typeface="Century Gothic"/>
              <a:sym typeface="Century Gothic"/>
            </a:endParaRPr>
          </a:p>
        </p:txBody>
      </p:sp>
      <p:sp>
        <p:nvSpPr>
          <p:cNvPr id="131" name="Google Shape;131;p18"/>
          <p:cNvSpPr txBox="1"/>
          <p:nvPr/>
        </p:nvSpPr>
        <p:spPr>
          <a:xfrm>
            <a:off x="2539400" y="3668725"/>
            <a:ext cx="864900" cy="3162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Clr>
                <a:schemeClr val="dk1"/>
              </a:buClr>
              <a:buSzPts val="1100"/>
              <a:buFont typeface="Arial"/>
              <a:buNone/>
            </a:pPr>
            <a:r>
              <a:rPr lang="iw" sz="1000">
                <a:solidFill>
                  <a:schemeClr val="dk1"/>
                </a:solidFill>
              </a:rPr>
              <a:t>Deployment:</a:t>
            </a:r>
            <a:r>
              <a:rPr lang="iw" sz="1500">
                <a:solidFill>
                  <a:schemeClr val="dk1"/>
                </a:solidFill>
              </a:rPr>
              <a:t> </a:t>
            </a:r>
            <a:endParaRPr sz="1000">
              <a:solidFill>
                <a:schemeClr val="dk1"/>
              </a:solidFill>
            </a:endParaRPr>
          </a:p>
          <a:p>
            <a:pPr marL="0" marR="0" lvl="0" indent="0" algn="ctr" rtl="0">
              <a:lnSpc>
                <a:spcPct val="100000"/>
              </a:lnSpc>
              <a:spcBef>
                <a:spcPts val="0"/>
              </a:spcBef>
              <a:spcAft>
                <a:spcPts val="0"/>
              </a:spcAft>
              <a:buNone/>
            </a:pPr>
            <a:endParaRPr sz="1000"/>
          </a:p>
        </p:txBody>
      </p:sp>
      <p:pic>
        <p:nvPicPr>
          <p:cNvPr id="132" name="Google Shape;132;p18"/>
          <p:cNvPicPr preferRelativeResize="0"/>
          <p:nvPr/>
        </p:nvPicPr>
        <p:blipFill>
          <a:blip r:embed="rId4">
            <a:alphaModFix/>
          </a:blip>
          <a:stretch>
            <a:fillRect/>
          </a:stretch>
        </p:blipFill>
        <p:spPr>
          <a:xfrm>
            <a:off x="3747083" y="3551277"/>
            <a:ext cx="1768603" cy="1266478"/>
          </a:xfrm>
          <a:prstGeom prst="rect">
            <a:avLst/>
          </a:prstGeom>
          <a:noFill/>
          <a:ln>
            <a:noFill/>
          </a:ln>
        </p:spPr>
      </p:pic>
      <p:pic>
        <p:nvPicPr>
          <p:cNvPr id="133" name="Google Shape;133;p18"/>
          <p:cNvPicPr preferRelativeResize="0"/>
          <p:nvPr/>
        </p:nvPicPr>
        <p:blipFill>
          <a:blip r:embed="rId5">
            <a:alphaModFix/>
          </a:blip>
          <a:stretch>
            <a:fillRect/>
          </a:stretch>
        </p:blipFill>
        <p:spPr>
          <a:xfrm>
            <a:off x="152400" y="2817901"/>
            <a:ext cx="838200" cy="180975"/>
          </a:xfrm>
          <a:prstGeom prst="rect">
            <a:avLst/>
          </a:prstGeom>
          <a:noFill/>
          <a:ln>
            <a:noFill/>
          </a:ln>
        </p:spPr>
      </p:pic>
      <p:pic>
        <p:nvPicPr>
          <p:cNvPr id="134" name="Google Shape;134;p18"/>
          <p:cNvPicPr preferRelativeResize="0"/>
          <p:nvPr/>
        </p:nvPicPr>
        <p:blipFill>
          <a:blip r:embed="rId5">
            <a:alphaModFix/>
          </a:blip>
          <a:stretch>
            <a:fillRect/>
          </a:stretch>
        </p:blipFill>
        <p:spPr>
          <a:xfrm>
            <a:off x="5296075" y="3919450"/>
            <a:ext cx="55825" cy="16075"/>
          </a:xfrm>
          <a:prstGeom prst="rect">
            <a:avLst/>
          </a:prstGeom>
          <a:noFill/>
          <a:ln>
            <a:noFill/>
          </a:ln>
        </p:spPr>
      </p:pic>
      <p:sp>
        <p:nvSpPr>
          <p:cNvPr id="135" name="Google Shape;135;p18"/>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5</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Optimization algorithms selection</a:t>
            </a:r>
            <a:endParaRPr b="1">
              <a:solidFill>
                <a:srgbClr val="1C4587"/>
              </a:solidFill>
            </a:endParaRPr>
          </a:p>
        </p:txBody>
      </p:sp>
      <p:sp>
        <p:nvSpPr>
          <p:cNvPr id="141" name="Google Shape;141;p19"/>
          <p:cNvSpPr txBox="1"/>
          <p:nvPr/>
        </p:nvSpPr>
        <p:spPr>
          <a:xfrm>
            <a:off x="333875" y="1159075"/>
            <a:ext cx="8384400" cy="1562100"/>
          </a:xfrm>
          <a:prstGeom prst="rect">
            <a:avLst/>
          </a:prstGeom>
          <a:noFill/>
          <a:ln>
            <a:noFill/>
          </a:ln>
        </p:spPr>
        <p:txBody>
          <a:bodyPr spcFirstLastPara="1" wrap="square" lIns="68575" tIns="34275" rIns="68575" bIns="34275" anchor="t" anchorCtr="0">
            <a:noAutofit/>
          </a:bodyPr>
          <a:lstStyle/>
          <a:p>
            <a:pPr marL="457200" marR="0" lvl="0" indent="0" algn="l" rtl="0">
              <a:lnSpc>
                <a:spcPct val="115000"/>
              </a:lnSpc>
              <a:spcBef>
                <a:spcPts val="0"/>
              </a:spcBef>
              <a:spcAft>
                <a:spcPts val="0"/>
              </a:spcAft>
              <a:buNone/>
            </a:pPr>
            <a:r>
              <a:rPr lang="iw">
                <a:solidFill>
                  <a:schemeClr val="dk1"/>
                </a:solidFill>
                <a:latin typeface="Century Gothic"/>
                <a:ea typeface="Century Gothic"/>
                <a:cs typeface="Century Gothic"/>
                <a:sym typeface="Century Gothic"/>
              </a:rPr>
              <a:t>The decision to implement Genetic Algorithm (GA) and Particle Swarm Optimization (PSO) stemmed from their adaptability and effectiveness in searching for optimal solutions. GA leverages evolutionary principles, while PSO mimics swarming behavior to efficiently explore solution spaces.</a:t>
            </a:r>
            <a:endParaRPr>
              <a:solidFill>
                <a:schemeClr val="dk1"/>
              </a:solidFill>
              <a:latin typeface="Century Gothic"/>
              <a:ea typeface="Century Gothic"/>
              <a:cs typeface="Century Gothic"/>
              <a:sym typeface="Century Gothic"/>
            </a:endParaRPr>
          </a:p>
          <a:p>
            <a:pPr marL="457200" marR="0" lvl="0" indent="0" algn="l" rtl="0">
              <a:lnSpc>
                <a:spcPct val="100000"/>
              </a:lnSpc>
              <a:spcBef>
                <a:spcPts val="0"/>
              </a:spcBef>
              <a:spcAft>
                <a:spcPts val="0"/>
              </a:spcAft>
              <a:buNone/>
            </a:pPr>
            <a:endParaRPr>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a:solidFill>
                <a:schemeClr val="lt2"/>
              </a:solidFill>
              <a:latin typeface="Century Gothic"/>
              <a:ea typeface="Century Gothic"/>
              <a:cs typeface="Century Gothic"/>
              <a:sym typeface="Century Gothic"/>
            </a:endParaRPr>
          </a:p>
        </p:txBody>
      </p:sp>
      <p:cxnSp>
        <p:nvCxnSpPr>
          <p:cNvPr id="142" name="Google Shape;142;p19"/>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143" name="Google Shape;143;p19"/>
          <p:cNvPicPr preferRelativeResize="0"/>
          <p:nvPr/>
        </p:nvPicPr>
        <p:blipFill>
          <a:blip r:embed="rId3">
            <a:alphaModFix/>
          </a:blip>
          <a:stretch>
            <a:fillRect/>
          </a:stretch>
        </p:blipFill>
        <p:spPr>
          <a:xfrm>
            <a:off x="7218599" y="79500"/>
            <a:ext cx="1852751" cy="437350"/>
          </a:xfrm>
          <a:prstGeom prst="rect">
            <a:avLst/>
          </a:prstGeom>
          <a:noFill/>
          <a:ln>
            <a:noFill/>
          </a:ln>
        </p:spPr>
      </p:pic>
      <p:sp>
        <p:nvSpPr>
          <p:cNvPr id="144" name="Google Shape;144;p19"/>
          <p:cNvSpPr/>
          <p:nvPr/>
        </p:nvSpPr>
        <p:spPr>
          <a:xfrm>
            <a:off x="2221650" y="2862525"/>
            <a:ext cx="1484400" cy="1348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a:t>GA</a:t>
            </a:r>
            <a:endParaRPr/>
          </a:p>
        </p:txBody>
      </p:sp>
      <p:pic>
        <p:nvPicPr>
          <p:cNvPr id="145" name="Google Shape;145;p19" title="Network Node Cloud Swarm Simple | Free SVG"/>
          <p:cNvPicPr preferRelativeResize="0"/>
          <p:nvPr/>
        </p:nvPicPr>
        <p:blipFill>
          <a:blip r:embed="rId4">
            <a:alphaModFix/>
          </a:blip>
          <a:stretch>
            <a:fillRect/>
          </a:stretch>
        </p:blipFill>
        <p:spPr>
          <a:xfrm>
            <a:off x="6088650" y="2941575"/>
            <a:ext cx="1129950" cy="1129950"/>
          </a:xfrm>
          <a:prstGeom prst="rect">
            <a:avLst/>
          </a:prstGeom>
          <a:noFill/>
          <a:ln>
            <a:noFill/>
          </a:ln>
        </p:spPr>
      </p:pic>
      <p:sp>
        <p:nvSpPr>
          <p:cNvPr id="146" name="Google Shape;146;p19"/>
          <p:cNvSpPr/>
          <p:nvPr/>
        </p:nvSpPr>
        <p:spPr>
          <a:xfrm>
            <a:off x="4979625" y="2862525"/>
            <a:ext cx="1484400" cy="1348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w"/>
              <a:t>PSO</a:t>
            </a:r>
            <a:endParaRPr/>
          </a:p>
        </p:txBody>
      </p:sp>
      <p:pic>
        <p:nvPicPr>
          <p:cNvPr id="147" name="Google Shape;147;p19" title="File:DNA simple.svg - Wikipedia"/>
          <p:cNvPicPr preferRelativeResize="0"/>
          <p:nvPr/>
        </p:nvPicPr>
        <p:blipFill>
          <a:blip r:embed="rId5">
            <a:alphaModFix/>
          </a:blip>
          <a:stretch>
            <a:fillRect/>
          </a:stretch>
        </p:blipFill>
        <p:spPr>
          <a:xfrm>
            <a:off x="3287391" y="2862526"/>
            <a:ext cx="552258" cy="1307773"/>
          </a:xfrm>
          <a:prstGeom prst="rect">
            <a:avLst/>
          </a:prstGeom>
          <a:noFill/>
          <a:ln>
            <a:noFill/>
          </a:ln>
        </p:spPr>
      </p:pic>
      <p:sp>
        <p:nvSpPr>
          <p:cNvPr id="148" name="Google Shape;148;p19"/>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6</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Genetic Algorithm (GA) overview</a:t>
            </a:r>
            <a:endParaRPr b="1">
              <a:solidFill>
                <a:srgbClr val="1C4587"/>
              </a:solidFill>
            </a:endParaRPr>
          </a:p>
        </p:txBody>
      </p:sp>
      <p:sp>
        <p:nvSpPr>
          <p:cNvPr id="154" name="Google Shape;154;p20"/>
          <p:cNvSpPr txBox="1"/>
          <p:nvPr/>
        </p:nvSpPr>
        <p:spPr>
          <a:xfrm>
            <a:off x="652500" y="1047575"/>
            <a:ext cx="8032800" cy="13809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0"/>
              </a:spcAft>
              <a:buNone/>
            </a:pPr>
            <a:r>
              <a:rPr lang="iw">
                <a:solidFill>
                  <a:schemeClr val="dk1"/>
                </a:solidFill>
                <a:latin typeface="Century Gothic"/>
                <a:ea typeface="Century Gothic"/>
                <a:cs typeface="Century Gothic"/>
                <a:sym typeface="Century Gothic"/>
              </a:rPr>
              <a:t>GA is an evolutionary optimization technique inspired by the principles of natural selection and genetic inheritance, it operates by iteratively evolving a population of candidate solutions using genetic operators.</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p:txBody>
      </p:sp>
      <p:cxnSp>
        <p:nvCxnSpPr>
          <p:cNvPr id="155" name="Google Shape;155;p20"/>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156" name="Google Shape;156;p20"/>
          <p:cNvPicPr preferRelativeResize="0"/>
          <p:nvPr/>
        </p:nvPicPr>
        <p:blipFill>
          <a:blip r:embed="rId3">
            <a:alphaModFix/>
          </a:blip>
          <a:stretch>
            <a:fillRect/>
          </a:stretch>
        </p:blipFill>
        <p:spPr>
          <a:xfrm>
            <a:off x="7218599" y="79500"/>
            <a:ext cx="1852751" cy="437350"/>
          </a:xfrm>
          <a:prstGeom prst="rect">
            <a:avLst/>
          </a:prstGeom>
          <a:noFill/>
          <a:ln>
            <a:noFill/>
          </a:ln>
        </p:spPr>
      </p:pic>
      <p:pic>
        <p:nvPicPr>
          <p:cNvPr id="157" name="Google Shape;157;p20"/>
          <p:cNvPicPr preferRelativeResize="0"/>
          <p:nvPr/>
        </p:nvPicPr>
        <p:blipFill rotWithShape="1">
          <a:blip r:embed="rId4">
            <a:alphaModFix/>
          </a:blip>
          <a:srcRect t="2266" r="941" b="2911"/>
          <a:stretch/>
        </p:blipFill>
        <p:spPr>
          <a:xfrm>
            <a:off x="1207475" y="2622534"/>
            <a:ext cx="941825" cy="686316"/>
          </a:xfrm>
          <a:prstGeom prst="rect">
            <a:avLst/>
          </a:prstGeom>
          <a:noFill/>
          <a:ln>
            <a:noFill/>
          </a:ln>
        </p:spPr>
      </p:pic>
      <p:pic>
        <p:nvPicPr>
          <p:cNvPr id="158" name="Google Shape;158;p20"/>
          <p:cNvPicPr preferRelativeResize="0"/>
          <p:nvPr/>
        </p:nvPicPr>
        <p:blipFill rotWithShape="1">
          <a:blip r:embed="rId5">
            <a:alphaModFix/>
          </a:blip>
          <a:srcRect l="779" t="2267" r="1773" b="852"/>
          <a:stretch/>
        </p:blipFill>
        <p:spPr>
          <a:xfrm>
            <a:off x="1207475" y="1853700"/>
            <a:ext cx="941824" cy="731650"/>
          </a:xfrm>
          <a:prstGeom prst="rect">
            <a:avLst/>
          </a:prstGeom>
          <a:noFill/>
          <a:ln>
            <a:noFill/>
          </a:ln>
        </p:spPr>
      </p:pic>
      <p:pic>
        <p:nvPicPr>
          <p:cNvPr id="159" name="Google Shape;159;p20"/>
          <p:cNvPicPr preferRelativeResize="0"/>
          <p:nvPr/>
        </p:nvPicPr>
        <p:blipFill>
          <a:blip r:embed="rId6">
            <a:alphaModFix/>
          </a:blip>
          <a:stretch>
            <a:fillRect/>
          </a:stretch>
        </p:blipFill>
        <p:spPr>
          <a:xfrm>
            <a:off x="1268908" y="4090694"/>
            <a:ext cx="744850" cy="572700"/>
          </a:xfrm>
          <a:prstGeom prst="rect">
            <a:avLst/>
          </a:prstGeom>
          <a:noFill/>
          <a:ln>
            <a:noFill/>
          </a:ln>
        </p:spPr>
      </p:pic>
      <p:pic>
        <p:nvPicPr>
          <p:cNvPr id="160" name="Google Shape;160;p20"/>
          <p:cNvPicPr preferRelativeResize="0"/>
          <p:nvPr/>
        </p:nvPicPr>
        <p:blipFill rotWithShape="1">
          <a:blip r:embed="rId7">
            <a:alphaModFix/>
          </a:blip>
          <a:srcRect t="1816"/>
          <a:stretch/>
        </p:blipFill>
        <p:spPr>
          <a:xfrm>
            <a:off x="1275301" y="3431325"/>
            <a:ext cx="744850" cy="566800"/>
          </a:xfrm>
          <a:prstGeom prst="rect">
            <a:avLst/>
          </a:prstGeom>
          <a:noFill/>
          <a:ln>
            <a:noFill/>
          </a:ln>
        </p:spPr>
      </p:pic>
      <p:cxnSp>
        <p:nvCxnSpPr>
          <p:cNvPr id="161" name="Google Shape;161;p20"/>
          <p:cNvCxnSpPr/>
          <p:nvPr/>
        </p:nvCxnSpPr>
        <p:spPr>
          <a:xfrm rot="10800000" flipH="1">
            <a:off x="2146700" y="4101950"/>
            <a:ext cx="1223700" cy="329100"/>
          </a:xfrm>
          <a:prstGeom prst="straightConnector1">
            <a:avLst/>
          </a:prstGeom>
          <a:noFill/>
          <a:ln w="9525" cap="flat" cmpd="sng">
            <a:solidFill>
              <a:schemeClr val="dk1"/>
            </a:solidFill>
            <a:prstDash val="solid"/>
            <a:round/>
            <a:headEnd type="none" w="med" len="med"/>
            <a:tailEnd type="triangle" w="med" len="med"/>
          </a:ln>
        </p:spPr>
      </p:cxnSp>
      <p:cxnSp>
        <p:nvCxnSpPr>
          <p:cNvPr id="162" name="Google Shape;162;p20"/>
          <p:cNvCxnSpPr/>
          <p:nvPr/>
        </p:nvCxnSpPr>
        <p:spPr>
          <a:xfrm>
            <a:off x="2169050" y="3661850"/>
            <a:ext cx="1206600" cy="342600"/>
          </a:xfrm>
          <a:prstGeom prst="straightConnector1">
            <a:avLst/>
          </a:prstGeom>
          <a:noFill/>
          <a:ln w="9525" cap="flat" cmpd="sng">
            <a:solidFill>
              <a:schemeClr val="dk1"/>
            </a:solidFill>
            <a:prstDash val="solid"/>
            <a:round/>
            <a:headEnd type="none" w="med" len="med"/>
            <a:tailEnd type="triangle" w="med" len="med"/>
          </a:ln>
        </p:spPr>
      </p:cxnSp>
      <p:cxnSp>
        <p:nvCxnSpPr>
          <p:cNvPr id="163" name="Google Shape;163;p20"/>
          <p:cNvCxnSpPr/>
          <p:nvPr/>
        </p:nvCxnSpPr>
        <p:spPr>
          <a:xfrm rot="10800000" flipH="1">
            <a:off x="2215075" y="2731800"/>
            <a:ext cx="1151700" cy="310800"/>
          </a:xfrm>
          <a:prstGeom prst="straightConnector1">
            <a:avLst/>
          </a:prstGeom>
          <a:noFill/>
          <a:ln w="9525" cap="flat" cmpd="sng">
            <a:solidFill>
              <a:schemeClr val="dk1"/>
            </a:solidFill>
            <a:prstDash val="solid"/>
            <a:round/>
            <a:headEnd type="none" w="med" len="med"/>
            <a:tailEnd type="triangle" w="med" len="med"/>
          </a:ln>
        </p:spPr>
      </p:cxnSp>
      <p:cxnSp>
        <p:nvCxnSpPr>
          <p:cNvPr id="164" name="Google Shape;164;p20"/>
          <p:cNvCxnSpPr/>
          <p:nvPr/>
        </p:nvCxnSpPr>
        <p:spPr>
          <a:xfrm>
            <a:off x="2236050" y="2222600"/>
            <a:ext cx="1136400" cy="414300"/>
          </a:xfrm>
          <a:prstGeom prst="straightConnector1">
            <a:avLst/>
          </a:prstGeom>
          <a:noFill/>
          <a:ln w="9525" cap="flat" cmpd="sng">
            <a:solidFill>
              <a:schemeClr val="dk1"/>
            </a:solidFill>
            <a:prstDash val="solid"/>
            <a:round/>
            <a:headEnd type="none" w="med" len="med"/>
            <a:tailEnd type="triangle" w="med" len="med"/>
          </a:ln>
        </p:spPr>
      </p:cxnSp>
      <p:cxnSp>
        <p:nvCxnSpPr>
          <p:cNvPr id="165" name="Google Shape;165;p20"/>
          <p:cNvCxnSpPr/>
          <p:nvPr/>
        </p:nvCxnSpPr>
        <p:spPr>
          <a:xfrm rot="10800000" flipH="1">
            <a:off x="4828325" y="3730350"/>
            <a:ext cx="1131900" cy="374100"/>
          </a:xfrm>
          <a:prstGeom prst="straightConnector1">
            <a:avLst/>
          </a:prstGeom>
          <a:noFill/>
          <a:ln w="9525" cap="flat" cmpd="sng">
            <a:solidFill>
              <a:schemeClr val="dk1"/>
            </a:solidFill>
            <a:prstDash val="solid"/>
            <a:round/>
            <a:headEnd type="none" w="med" len="med"/>
            <a:tailEnd type="triangle" w="med" len="med"/>
          </a:ln>
        </p:spPr>
      </p:cxnSp>
      <p:cxnSp>
        <p:nvCxnSpPr>
          <p:cNvPr id="166" name="Google Shape;166;p20"/>
          <p:cNvCxnSpPr/>
          <p:nvPr/>
        </p:nvCxnSpPr>
        <p:spPr>
          <a:xfrm>
            <a:off x="4847875" y="2755325"/>
            <a:ext cx="1125600" cy="701400"/>
          </a:xfrm>
          <a:prstGeom prst="straightConnector1">
            <a:avLst/>
          </a:prstGeom>
          <a:noFill/>
          <a:ln w="9525" cap="flat" cmpd="sng">
            <a:solidFill>
              <a:schemeClr val="dk1"/>
            </a:solidFill>
            <a:prstDash val="solid"/>
            <a:round/>
            <a:headEnd type="none" w="med" len="med"/>
            <a:tailEnd type="triangle" w="med" len="med"/>
          </a:ln>
        </p:spPr>
      </p:cxnSp>
      <p:sp>
        <p:nvSpPr>
          <p:cNvPr id="167" name="Google Shape;167;p20"/>
          <p:cNvSpPr txBox="1"/>
          <p:nvPr/>
        </p:nvSpPr>
        <p:spPr>
          <a:xfrm>
            <a:off x="1207475" y="4715350"/>
            <a:ext cx="7432200" cy="329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iw" sz="900">
                <a:solidFill>
                  <a:schemeClr val="dk1"/>
                </a:solidFill>
                <a:latin typeface="Century Gothic"/>
                <a:ea typeface="Century Gothic"/>
                <a:cs typeface="Century Gothic"/>
                <a:sym typeface="Century Gothic"/>
              </a:rPr>
              <a:t>Grandparents                                                        Parents                                                                                      Son</a:t>
            </a:r>
            <a:endParaRPr sz="900">
              <a:solidFill>
                <a:schemeClr val="lt2"/>
              </a:solidFill>
              <a:latin typeface="Century Gothic"/>
              <a:ea typeface="Century Gothic"/>
              <a:cs typeface="Century Gothic"/>
              <a:sym typeface="Century Gothic"/>
            </a:endParaRPr>
          </a:p>
        </p:txBody>
      </p:sp>
      <p:pic>
        <p:nvPicPr>
          <p:cNvPr id="168" name="Google Shape;168;p20"/>
          <p:cNvPicPr preferRelativeResize="0"/>
          <p:nvPr/>
        </p:nvPicPr>
        <p:blipFill>
          <a:blip r:embed="rId8">
            <a:alphaModFix/>
          </a:blip>
          <a:stretch>
            <a:fillRect/>
          </a:stretch>
        </p:blipFill>
        <p:spPr>
          <a:xfrm>
            <a:off x="3510888" y="2386563"/>
            <a:ext cx="1165049" cy="801425"/>
          </a:xfrm>
          <a:prstGeom prst="rect">
            <a:avLst/>
          </a:prstGeom>
          <a:noFill/>
          <a:ln>
            <a:noFill/>
          </a:ln>
        </p:spPr>
      </p:pic>
      <p:pic>
        <p:nvPicPr>
          <p:cNvPr id="169" name="Google Shape;169;p20"/>
          <p:cNvPicPr preferRelativeResize="0"/>
          <p:nvPr/>
        </p:nvPicPr>
        <p:blipFill>
          <a:blip r:embed="rId9">
            <a:alphaModFix/>
          </a:blip>
          <a:stretch>
            <a:fillRect/>
          </a:stretch>
        </p:blipFill>
        <p:spPr>
          <a:xfrm>
            <a:off x="895075" y="3823400"/>
            <a:ext cx="55825" cy="16075"/>
          </a:xfrm>
          <a:prstGeom prst="rect">
            <a:avLst/>
          </a:prstGeom>
          <a:noFill/>
          <a:ln>
            <a:noFill/>
          </a:ln>
        </p:spPr>
      </p:pic>
      <p:pic>
        <p:nvPicPr>
          <p:cNvPr id="170" name="Google Shape;170;p20"/>
          <p:cNvPicPr preferRelativeResize="0"/>
          <p:nvPr/>
        </p:nvPicPr>
        <p:blipFill>
          <a:blip r:embed="rId10">
            <a:alphaModFix/>
          </a:blip>
          <a:stretch>
            <a:fillRect/>
          </a:stretch>
        </p:blipFill>
        <p:spPr>
          <a:xfrm>
            <a:off x="3543850" y="3730350"/>
            <a:ext cx="1185916" cy="815625"/>
          </a:xfrm>
          <a:prstGeom prst="rect">
            <a:avLst/>
          </a:prstGeom>
          <a:noFill/>
          <a:ln>
            <a:noFill/>
          </a:ln>
        </p:spPr>
      </p:pic>
      <p:pic>
        <p:nvPicPr>
          <p:cNvPr id="171" name="Google Shape;171;p20"/>
          <p:cNvPicPr preferRelativeResize="0"/>
          <p:nvPr/>
        </p:nvPicPr>
        <p:blipFill rotWithShape="1">
          <a:blip r:embed="rId11">
            <a:alphaModFix/>
          </a:blip>
          <a:srcRect l="62760" t="439" r="2546" b="82521"/>
          <a:stretch/>
        </p:blipFill>
        <p:spPr>
          <a:xfrm>
            <a:off x="4408975" y="3630975"/>
            <a:ext cx="493020" cy="181425"/>
          </a:xfrm>
          <a:prstGeom prst="rect">
            <a:avLst/>
          </a:prstGeom>
          <a:noFill/>
          <a:ln>
            <a:noFill/>
          </a:ln>
        </p:spPr>
      </p:pic>
      <p:pic>
        <p:nvPicPr>
          <p:cNvPr id="172" name="Google Shape;172;p20"/>
          <p:cNvPicPr preferRelativeResize="0"/>
          <p:nvPr/>
        </p:nvPicPr>
        <p:blipFill rotWithShape="1">
          <a:blip r:embed="rId11">
            <a:alphaModFix/>
          </a:blip>
          <a:srcRect l="62760" t="439" r="2546" b="82521"/>
          <a:stretch/>
        </p:blipFill>
        <p:spPr>
          <a:xfrm>
            <a:off x="4409697" y="2233625"/>
            <a:ext cx="493025" cy="181425"/>
          </a:xfrm>
          <a:prstGeom prst="rect">
            <a:avLst/>
          </a:prstGeom>
          <a:noFill/>
          <a:ln>
            <a:noFill/>
          </a:ln>
        </p:spPr>
      </p:pic>
      <p:pic>
        <p:nvPicPr>
          <p:cNvPr id="173" name="Google Shape;173;p20"/>
          <p:cNvPicPr preferRelativeResize="0"/>
          <p:nvPr/>
        </p:nvPicPr>
        <p:blipFill>
          <a:blip r:embed="rId12">
            <a:alphaModFix/>
          </a:blip>
          <a:stretch>
            <a:fillRect/>
          </a:stretch>
        </p:blipFill>
        <p:spPr>
          <a:xfrm>
            <a:off x="6145425" y="3024276"/>
            <a:ext cx="2002850" cy="1380901"/>
          </a:xfrm>
          <a:prstGeom prst="rect">
            <a:avLst/>
          </a:prstGeom>
          <a:noFill/>
          <a:ln>
            <a:noFill/>
          </a:ln>
        </p:spPr>
      </p:pic>
      <p:pic>
        <p:nvPicPr>
          <p:cNvPr id="174" name="Google Shape;174;p20"/>
          <p:cNvPicPr preferRelativeResize="0"/>
          <p:nvPr/>
        </p:nvPicPr>
        <p:blipFill rotWithShape="1">
          <a:blip r:embed="rId11">
            <a:alphaModFix/>
          </a:blip>
          <a:srcRect l="62760" t="439" r="2546" b="82521"/>
          <a:stretch/>
        </p:blipFill>
        <p:spPr>
          <a:xfrm>
            <a:off x="7799476" y="2851887"/>
            <a:ext cx="618499" cy="227600"/>
          </a:xfrm>
          <a:prstGeom prst="rect">
            <a:avLst/>
          </a:prstGeom>
          <a:noFill/>
          <a:ln>
            <a:noFill/>
          </a:ln>
        </p:spPr>
      </p:pic>
      <p:pic>
        <p:nvPicPr>
          <p:cNvPr id="175" name="Google Shape;175;p20"/>
          <p:cNvPicPr preferRelativeResize="0"/>
          <p:nvPr/>
        </p:nvPicPr>
        <p:blipFill rotWithShape="1">
          <a:blip r:embed="rId11">
            <a:alphaModFix/>
          </a:blip>
          <a:srcRect l="62760" t="439" r="2546" b="82521"/>
          <a:stretch/>
        </p:blipFill>
        <p:spPr>
          <a:xfrm>
            <a:off x="1856325" y="4018000"/>
            <a:ext cx="228145" cy="83950"/>
          </a:xfrm>
          <a:prstGeom prst="rect">
            <a:avLst/>
          </a:prstGeom>
          <a:noFill/>
          <a:ln>
            <a:noFill/>
          </a:ln>
        </p:spPr>
      </p:pic>
      <p:pic>
        <p:nvPicPr>
          <p:cNvPr id="176" name="Google Shape;176;p20"/>
          <p:cNvPicPr preferRelativeResize="0"/>
          <p:nvPr/>
        </p:nvPicPr>
        <p:blipFill rotWithShape="1">
          <a:blip r:embed="rId11">
            <a:alphaModFix/>
          </a:blip>
          <a:srcRect l="62760" t="439" r="2546" b="82521"/>
          <a:stretch/>
        </p:blipFill>
        <p:spPr>
          <a:xfrm>
            <a:off x="1856325" y="3355650"/>
            <a:ext cx="228150" cy="83950"/>
          </a:xfrm>
          <a:prstGeom prst="rect">
            <a:avLst/>
          </a:prstGeom>
          <a:noFill/>
          <a:ln>
            <a:noFill/>
          </a:ln>
        </p:spPr>
      </p:pic>
      <p:sp>
        <p:nvSpPr>
          <p:cNvPr id="177" name="Google Shape;177;p20"/>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7</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b="1">
                <a:solidFill>
                  <a:srgbClr val="1C4587"/>
                </a:solidFill>
              </a:rPr>
              <a:t>GA flowchart</a:t>
            </a:r>
            <a:endParaRPr b="1">
              <a:solidFill>
                <a:srgbClr val="1C4587"/>
              </a:solidFill>
            </a:endParaRPr>
          </a:p>
        </p:txBody>
      </p:sp>
      <p:sp>
        <p:nvSpPr>
          <p:cNvPr id="183" name="Google Shape;183;p21"/>
          <p:cNvSpPr txBox="1"/>
          <p:nvPr/>
        </p:nvSpPr>
        <p:spPr>
          <a:xfrm>
            <a:off x="714200" y="1271925"/>
            <a:ext cx="5803200" cy="37908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0"/>
              </a:spcAft>
              <a:buNone/>
            </a:pPr>
            <a:r>
              <a:rPr lang="iw">
                <a:solidFill>
                  <a:schemeClr val="dk1"/>
                </a:solidFill>
                <a:latin typeface="Century Gothic"/>
                <a:ea typeface="Century Gothic"/>
                <a:cs typeface="Century Gothic"/>
                <a:sym typeface="Century Gothic"/>
              </a:rPr>
              <a:t>In each iteration of GA, potential solutions undergo selection based on fitness evaluation. Crossover and mutation operations generate new solutions, refining the population toward optimal configurations.</a:t>
            </a:r>
            <a:endParaRPr>
              <a:solidFill>
                <a:schemeClr val="dk1"/>
              </a:solidFill>
              <a:latin typeface="Century Gothic"/>
              <a:ea typeface="Century Gothic"/>
              <a:cs typeface="Century Gothic"/>
              <a:sym typeface="Century Gothic"/>
            </a:endParaRPr>
          </a:p>
        </p:txBody>
      </p:sp>
      <p:cxnSp>
        <p:nvCxnSpPr>
          <p:cNvPr id="184" name="Google Shape;184;p21"/>
          <p:cNvCxnSpPr/>
          <p:nvPr/>
        </p:nvCxnSpPr>
        <p:spPr>
          <a:xfrm rot="10800000" flipH="1">
            <a:off x="187350" y="930874"/>
            <a:ext cx="8769300" cy="7800"/>
          </a:xfrm>
          <a:prstGeom prst="straightConnector1">
            <a:avLst/>
          </a:prstGeom>
          <a:noFill/>
          <a:ln w="9525" cap="rnd" cmpd="sng">
            <a:solidFill>
              <a:srgbClr val="1C4587"/>
            </a:solidFill>
            <a:prstDash val="solid"/>
            <a:round/>
            <a:headEnd type="none" w="sm" len="sm"/>
            <a:tailEnd type="none" w="sm" len="sm"/>
          </a:ln>
        </p:spPr>
      </p:cxnSp>
      <p:pic>
        <p:nvPicPr>
          <p:cNvPr id="185" name="Google Shape;185;p21"/>
          <p:cNvPicPr preferRelativeResize="0"/>
          <p:nvPr/>
        </p:nvPicPr>
        <p:blipFill>
          <a:blip r:embed="rId3">
            <a:alphaModFix/>
          </a:blip>
          <a:stretch>
            <a:fillRect/>
          </a:stretch>
        </p:blipFill>
        <p:spPr>
          <a:xfrm>
            <a:off x="6670675" y="1656775"/>
            <a:ext cx="1754075" cy="3163499"/>
          </a:xfrm>
          <a:prstGeom prst="rect">
            <a:avLst/>
          </a:prstGeom>
          <a:noFill/>
          <a:ln>
            <a:noFill/>
          </a:ln>
        </p:spPr>
      </p:pic>
      <p:pic>
        <p:nvPicPr>
          <p:cNvPr id="186" name="Google Shape;186;p21"/>
          <p:cNvPicPr preferRelativeResize="0"/>
          <p:nvPr/>
        </p:nvPicPr>
        <p:blipFill>
          <a:blip r:embed="rId4">
            <a:alphaModFix/>
          </a:blip>
          <a:stretch>
            <a:fillRect/>
          </a:stretch>
        </p:blipFill>
        <p:spPr>
          <a:xfrm>
            <a:off x="7218599" y="79500"/>
            <a:ext cx="1852751" cy="437350"/>
          </a:xfrm>
          <a:prstGeom prst="rect">
            <a:avLst/>
          </a:prstGeom>
          <a:noFill/>
          <a:ln>
            <a:noFill/>
          </a:ln>
        </p:spPr>
      </p:pic>
      <p:sp>
        <p:nvSpPr>
          <p:cNvPr id="187" name="Google Shape;187;p21"/>
          <p:cNvSpPr txBox="1"/>
          <p:nvPr/>
        </p:nvSpPr>
        <p:spPr>
          <a:xfrm>
            <a:off x="8532250" y="4778001"/>
            <a:ext cx="539100" cy="328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iw" sz="1100">
                <a:solidFill>
                  <a:schemeClr val="dk1"/>
                </a:solidFill>
                <a:latin typeface="Century Gothic"/>
                <a:ea typeface="Century Gothic"/>
                <a:cs typeface="Century Gothic"/>
                <a:sym typeface="Century Gothic"/>
              </a:rPr>
              <a:t>8</a:t>
            </a:r>
            <a:endParaRPr sz="1100">
              <a:solidFill>
                <a:schemeClr val="lt2"/>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1259</Words>
  <Application>Microsoft Office PowerPoint</Application>
  <PresentationFormat>On-screen Show (16:9)</PresentationFormat>
  <Paragraphs>183</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Century Gothic</vt:lpstr>
      <vt:lpstr>Lato</vt:lpstr>
      <vt:lpstr>Simple Light</vt:lpstr>
      <vt:lpstr>Optimization of routers placements in wireless mesh networks  phase B</vt:lpstr>
      <vt:lpstr>Project overview</vt:lpstr>
      <vt:lpstr>Project overview</vt:lpstr>
      <vt:lpstr>Router connectivity visualization</vt:lpstr>
      <vt:lpstr>The need for developing </vt:lpstr>
      <vt:lpstr>Our system main demands</vt:lpstr>
      <vt:lpstr>Optimization algorithms selection</vt:lpstr>
      <vt:lpstr>Genetic Algorithm (GA) overview</vt:lpstr>
      <vt:lpstr>GA flowchart</vt:lpstr>
      <vt:lpstr>GA in our program </vt:lpstr>
      <vt:lpstr>Particle Swarm Optimization (PSO) overview</vt:lpstr>
      <vt:lpstr>PSO flowchart</vt:lpstr>
      <vt:lpstr>PSO process</vt:lpstr>
      <vt:lpstr>Fitness function design</vt:lpstr>
      <vt:lpstr>Our solution </vt:lpstr>
      <vt:lpstr>Technologies that were used during development </vt:lpstr>
      <vt:lpstr>Technologies that were used inside the program  </vt:lpstr>
      <vt:lpstr>Software demonstration video</vt:lpstr>
      <vt:lpstr>Results</vt:lpstr>
      <vt:lpstr>Results</vt:lpstr>
      <vt:lpstr>Results</vt:lpstr>
      <vt:lpstr>Average results table</vt:lpstr>
      <vt:lpstr>Result images </vt:lpstr>
      <vt:lpstr>Project goals</vt:lpstr>
      <vt:lpstr>Challenges and dealing with them</vt:lpstr>
      <vt:lpstr>Conclusions</vt:lpstr>
      <vt:lpstr>Conclusions</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Optimization of routers placements in wireless mesh networks  phase B</dc:title>
  <cp:lastModifiedBy>מרום בלומנפלד</cp:lastModifiedBy>
  <cp:revision>2</cp:revision>
  <dcterms:modified xsi:type="dcterms:W3CDTF">2024-05-06T09:10:10Z</dcterms:modified>
</cp:coreProperties>
</file>